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88" r:id="rId4"/>
    <p:sldId id="289" r:id="rId5"/>
    <p:sldId id="290" r:id="rId6"/>
    <p:sldId id="291"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9/1/2021</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9/1/2021</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day of a solar panel</a:t>
            </a:r>
            <a:endParaRPr lang="en-CA" dirty="0"/>
          </a:p>
        </p:txBody>
      </p:sp>
      <p:sp>
        <p:nvSpPr>
          <p:cNvPr id="3" name="Subtitle 2"/>
          <p:cNvSpPr>
            <a:spLocks noGrp="1"/>
          </p:cNvSpPr>
          <p:nvPr>
            <p:ph type="subTitle" idx="1"/>
          </p:nvPr>
        </p:nvSpPr>
        <p:spPr/>
        <p:txBody>
          <a:bodyPr/>
          <a:lstStyle/>
          <a:p>
            <a:r>
              <a:rPr lang="en-US" dirty="0" smtClean="0"/>
              <a:t>March</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262069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0464" y="381000"/>
            <a:ext cx="8128000" cy="6096000"/>
          </a:xfrm>
          <a:prstGeom prst="rect">
            <a:avLst/>
          </a:prstGeom>
        </p:spPr>
      </p:pic>
      <p:sp>
        <p:nvSpPr>
          <p:cNvPr id="4" name="TextBox 3"/>
          <p:cNvSpPr txBox="1"/>
          <p:nvPr/>
        </p:nvSpPr>
        <p:spPr>
          <a:xfrm>
            <a:off x="6588224" y="404664"/>
            <a:ext cx="1584176" cy="5355312"/>
          </a:xfrm>
          <a:prstGeom prst="rect">
            <a:avLst/>
          </a:prstGeom>
          <a:noFill/>
        </p:spPr>
        <p:txBody>
          <a:bodyPr wrap="square" rtlCol="0">
            <a:spAutoFit/>
          </a:bodyPr>
          <a:lstStyle/>
          <a:p>
            <a:r>
              <a:rPr lang="en-US" dirty="0" smtClean="0"/>
              <a:t>The short circuit current as shown is reading 2.6 amp… this means that the output leads are shorted together to give highest reading that the panel can give at a given time.</a:t>
            </a:r>
          </a:p>
          <a:p>
            <a:r>
              <a:rPr lang="en-US" dirty="0" smtClean="0"/>
              <a:t>NOTE: the meter used is a clamp on </a:t>
            </a:r>
            <a:r>
              <a:rPr lang="en-US" dirty="0" err="1" smtClean="0"/>
              <a:t>ampmeter</a:t>
            </a:r>
            <a:r>
              <a:rPr lang="en-US" dirty="0" smtClean="0"/>
              <a:t>.</a:t>
            </a:r>
            <a:endParaRPr lang="en-CA" dirty="0"/>
          </a:p>
        </p:txBody>
      </p:sp>
    </p:spTree>
    <p:extLst>
      <p:ext uri="{BB962C8B-B14F-4D97-AF65-F5344CB8AC3E}">
        <p14:creationId xmlns:p14="http://schemas.microsoft.com/office/powerpoint/2010/main" val="95385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196528"/>
            <a:ext cx="8128000" cy="6096000"/>
          </a:xfrm>
          <a:prstGeom prst="rect">
            <a:avLst/>
          </a:prstGeom>
        </p:spPr>
      </p:pic>
      <p:sp>
        <p:nvSpPr>
          <p:cNvPr id="4" name="TextBox 3"/>
          <p:cNvSpPr txBox="1"/>
          <p:nvPr/>
        </p:nvSpPr>
        <p:spPr>
          <a:xfrm>
            <a:off x="6203504" y="188640"/>
            <a:ext cx="2184920" cy="1200329"/>
          </a:xfrm>
          <a:prstGeom prst="rect">
            <a:avLst/>
          </a:prstGeom>
          <a:noFill/>
        </p:spPr>
        <p:txBody>
          <a:bodyPr wrap="square" rtlCol="0">
            <a:spAutoFit/>
          </a:bodyPr>
          <a:lstStyle/>
          <a:p>
            <a:r>
              <a:rPr lang="en-US" dirty="0" smtClean="0"/>
              <a:t>This reading was done at 10:18 am on the same day.</a:t>
            </a:r>
          </a:p>
          <a:p>
            <a:endParaRPr lang="en-CA" dirty="0"/>
          </a:p>
        </p:txBody>
      </p:sp>
    </p:spTree>
    <p:extLst>
      <p:ext uri="{BB962C8B-B14F-4D97-AF65-F5344CB8AC3E}">
        <p14:creationId xmlns:p14="http://schemas.microsoft.com/office/powerpoint/2010/main" val="212325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124520"/>
            <a:ext cx="8128000" cy="6096000"/>
          </a:xfrm>
          <a:prstGeom prst="rect">
            <a:avLst/>
          </a:prstGeom>
        </p:spPr>
      </p:pic>
      <p:sp>
        <p:nvSpPr>
          <p:cNvPr id="4" name="TextBox 3"/>
          <p:cNvSpPr txBox="1"/>
          <p:nvPr/>
        </p:nvSpPr>
        <p:spPr>
          <a:xfrm>
            <a:off x="6372200" y="260648"/>
            <a:ext cx="2016224" cy="1754326"/>
          </a:xfrm>
          <a:prstGeom prst="rect">
            <a:avLst/>
          </a:prstGeom>
          <a:noFill/>
        </p:spPr>
        <p:txBody>
          <a:bodyPr wrap="square" rtlCol="0">
            <a:spAutoFit/>
          </a:bodyPr>
          <a:lstStyle/>
          <a:p>
            <a:r>
              <a:rPr lang="en-US" dirty="0" smtClean="0"/>
              <a:t>The open voltage is at 34.82 volts, so the voltage is marginally more than at 9 am reading.</a:t>
            </a:r>
            <a:endParaRPr lang="en-CA" dirty="0"/>
          </a:p>
        </p:txBody>
      </p:sp>
    </p:spTree>
    <p:extLst>
      <p:ext uri="{BB962C8B-B14F-4D97-AF65-F5344CB8AC3E}">
        <p14:creationId xmlns:p14="http://schemas.microsoft.com/office/powerpoint/2010/main" val="15907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1348656"/>
            <a:ext cx="8128000" cy="6096000"/>
          </a:xfrm>
          <a:prstGeom prst="rect">
            <a:avLst/>
          </a:prstGeom>
        </p:spPr>
      </p:pic>
      <p:sp>
        <p:nvSpPr>
          <p:cNvPr id="4" name="TextBox 3"/>
          <p:cNvSpPr txBox="1"/>
          <p:nvPr/>
        </p:nvSpPr>
        <p:spPr>
          <a:xfrm>
            <a:off x="6372200" y="476672"/>
            <a:ext cx="1872208" cy="3970318"/>
          </a:xfrm>
          <a:prstGeom prst="rect">
            <a:avLst/>
          </a:prstGeom>
          <a:noFill/>
        </p:spPr>
        <p:txBody>
          <a:bodyPr wrap="square" rtlCol="0">
            <a:spAutoFit/>
          </a:bodyPr>
          <a:lstStyle/>
          <a:p>
            <a:r>
              <a:rPr lang="en-US" dirty="0" smtClean="0"/>
              <a:t>The current is now at 6.90 amp</a:t>
            </a:r>
          </a:p>
          <a:p>
            <a:r>
              <a:rPr lang="en-US" dirty="0" smtClean="0"/>
              <a:t>Up from 2.6 amp one </a:t>
            </a:r>
            <a:r>
              <a:rPr lang="en-US" dirty="0" err="1" smtClean="0"/>
              <a:t>hr</a:t>
            </a:r>
            <a:r>
              <a:rPr lang="en-US" dirty="0" smtClean="0"/>
              <a:t> earlier.</a:t>
            </a:r>
          </a:p>
          <a:p>
            <a:r>
              <a:rPr lang="en-US" dirty="0" smtClean="0"/>
              <a:t>Keep in mind that this 230 watt panel is </a:t>
            </a:r>
            <a:r>
              <a:rPr lang="en-US" dirty="0"/>
              <a:t> </a:t>
            </a:r>
            <a:r>
              <a:rPr lang="en-US" dirty="0" smtClean="0"/>
              <a:t>rated nominal 24 volt which relates to </a:t>
            </a:r>
            <a:r>
              <a:rPr lang="en-US" dirty="0" err="1" smtClean="0"/>
              <a:t>approx</a:t>
            </a:r>
            <a:r>
              <a:rPr lang="en-US" dirty="0" smtClean="0"/>
              <a:t> . 9.58 am at the best of times under ideal conditions.</a:t>
            </a:r>
          </a:p>
          <a:p>
            <a:endParaRPr lang="en-CA" dirty="0"/>
          </a:p>
        </p:txBody>
      </p:sp>
    </p:spTree>
    <p:extLst>
      <p:ext uri="{BB962C8B-B14F-4D97-AF65-F5344CB8AC3E}">
        <p14:creationId xmlns:p14="http://schemas.microsoft.com/office/powerpoint/2010/main" val="306469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8954" y="381000"/>
            <a:ext cx="8128000" cy="6096000"/>
          </a:xfrm>
          <a:prstGeom prst="rect">
            <a:avLst/>
          </a:prstGeom>
        </p:spPr>
      </p:pic>
      <p:sp>
        <p:nvSpPr>
          <p:cNvPr id="4" name="TextBox 3"/>
          <p:cNvSpPr txBox="1"/>
          <p:nvPr/>
        </p:nvSpPr>
        <p:spPr>
          <a:xfrm>
            <a:off x="6444208" y="332656"/>
            <a:ext cx="1872208" cy="646331"/>
          </a:xfrm>
          <a:prstGeom prst="rect">
            <a:avLst/>
          </a:prstGeom>
          <a:noFill/>
        </p:spPr>
        <p:txBody>
          <a:bodyPr wrap="square" rtlCol="0">
            <a:spAutoFit/>
          </a:bodyPr>
          <a:lstStyle/>
          <a:p>
            <a:r>
              <a:rPr lang="en-US" dirty="0" smtClean="0"/>
              <a:t>The time now is 10:51 am.</a:t>
            </a:r>
            <a:endParaRPr lang="en-CA" dirty="0"/>
          </a:p>
        </p:txBody>
      </p:sp>
    </p:spTree>
    <p:extLst>
      <p:ext uri="{BB962C8B-B14F-4D97-AF65-F5344CB8AC3E}">
        <p14:creationId xmlns:p14="http://schemas.microsoft.com/office/powerpoint/2010/main" val="225595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556568"/>
            <a:ext cx="8128000" cy="6096000"/>
          </a:xfrm>
          <a:prstGeom prst="rect">
            <a:avLst/>
          </a:prstGeom>
        </p:spPr>
      </p:pic>
      <p:sp>
        <p:nvSpPr>
          <p:cNvPr id="4" name="TextBox 3"/>
          <p:cNvSpPr txBox="1"/>
          <p:nvPr/>
        </p:nvSpPr>
        <p:spPr>
          <a:xfrm>
            <a:off x="6300192" y="188640"/>
            <a:ext cx="1944216" cy="1754326"/>
          </a:xfrm>
          <a:prstGeom prst="rect">
            <a:avLst/>
          </a:prstGeom>
          <a:noFill/>
        </p:spPr>
        <p:txBody>
          <a:bodyPr wrap="square" rtlCol="0">
            <a:spAutoFit/>
          </a:bodyPr>
          <a:lstStyle/>
          <a:p>
            <a:r>
              <a:rPr lang="en-US" dirty="0" smtClean="0"/>
              <a:t>The voltage is sitting at about 34.17 volt DC which is a slight drop..</a:t>
            </a:r>
          </a:p>
          <a:p>
            <a:endParaRPr lang="en-CA" dirty="0"/>
          </a:p>
        </p:txBody>
      </p:sp>
    </p:spTree>
    <p:extLst>
      <p:ext uri="{BB962C8B-B14F-4D97-AF65-F5344CB8AC3E}">
        <p14:creationId xmlns:p14="http://schemas.microsoft.com/office/powerpoint/2010/main" val="247988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412552"/>
            <a:ext cx="8128000" cy="6096000"/>
          </a:xfrm>
          <a:prstGeom prst="rect">
            <a:avLst/>
          </a:prstGeom>
        </p:spPr>
      </p:pic>
      <p:sp>
        <p:nvSpPr>
          <p:cNvPr id="4" name="TextBox 3"/>
          <p:cNvSpPr txBox="1"/>
          <p:nvPr/>
        </p:nvSpPr>
        <p:spPr>
          <a:xfrm>
            <a:off x="6372200" y="260648"/>
            <a:ext cx="1872208" cy="1477328"/>
          </a:xfrm>
          <a:prstGeom prst="rect">
            <a:avLst/>
          </a:prstGeom>
          <a:noFill/>
        </p:spPr>
        <p:txBody>
          <a:bodyPr wrap="square" rtlCol="0">
            <a:spAutoFit/>
          </a:bodyPr>
          <a:lstStyle/>
          <a:p>
            <a:r>
              <a:rPr lang="en-US" dirty="0" smtClean="0"/>
              <a:t>The current is now at 3.12 amp.. Which is a drop to almost half.. But why???</a:t>
            </a:r>
            <a:endParaRPr lang="en-CA" dirty="0"/>
          </a:p>
        </p:txBody>
      </p:sp>
    </p:spTree>
    <p:extLst>
      <p:ext uri="{BB962C8B-B14F-4D97-AF65-F5344CB8AC3E}">
        <p14:creationId xmlns:p14="http://schemas.microsoft.com/office/powerpoint/2010/main" val="388096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556568"/>
            <a:ext cx="8128000" cy="6096000"/>
          </a:xfrm>
          <a:prstGeom prst="rect">
            <a:avLst/>
          </a:prstGeom>
        </p:spPr>
      </p:pic>
      <p:sp>
        <p:nvSpPr>
          <p:cNvPr id="4" name="TextBox 3"/>
          <p:cNvSpPr txBox="1"/>
          <p:nvPr/>
        </p:nvSpPr>
        <p:spPr>
          <a:xfrm>
            <a:off x="6444208" y="404664"/>
            <a:ext cx="1800200" cy="3416320"/>
          </a:xfrm>
          <a:prstGeom prst="rect">
            <a:avLst/>
          </a:prstGeom>
          <a:noFill/>
        </p:spPr>
        <p:txBody>
          <a:bodyPr wrap="square" rtlCol="0">
            <a:spAutoFit/>
          </a:bodyPr>
          <a:lstStyle/>
          <a:p>
            <a:r>
              <a:rPr lang="en-US" dirty="0" smtClean="0"/>
              <a:t>As shown, the sun is partially covered by the branches of the trees which block the photons.. In the next picture, you will see the shadows on the panel</a:t>
            </a:r>
          </a:p>
          <a:p>
            <a:endParaRPr lang="en-CA" dirty="0"/>
          </a:p>
        </p:txBody>
      </p:sp>
    </p:spTree>
    <p:extLst>
      <p:ext uri="{BB962C8B-B14F-4D97-AF65-F5344CB8AC3E}">
        <p14:creationId xmlns:p14="http://schemas.microsoft.com/office/powerpoint/2010/main" val="298364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0464" y="700584"/>
            <a:ext cx="8128000" cy="6096000"/>
          </a:xfrm>
          <a:prstGeom prst="rect">
            <a:avLst/>
          </a:prstGeom>
        </p:spPr>
      </p:pic>
      <p:sp>
        <p:nvSpPr>
          <p:cNvPr id="4" name="TextBox 3"/>
          <p:cNvSpPr txBox="1"/>
          <p:nvPr/>
        </p:nvSpPr>
        <p:spPr>
          <a:xfrm>
            <a:off x="6660232" y="332656"/>
            <a:ext cx="1656184" cy="1200329"/>
          </a:xfrm>
          <a:prstGeom prst="rect">
            <a:avLst/>
          </a:prstGeom>
          <a:noFill/>
        </p:spPr>
        <p:txBody>
          <a:bodyPr wrap="square" rtlCol="0">
            <a:spAutoFit/>
          </a:bodyPr>
          <a:lstStyle/>
          <a:p>
            <a:r>
              <a:rPr lang="en-US" dirty="0" smtClean="0"/>
              <a:t>Does not take much., the next picture shows it a bit better.</a:t>
            </a:r>
            <a:endParaRPr lang="en-CA" dirty="0"/>
          </a:p>
        </p:txBody>
      </p:sp>
    </p:spTree>
    <p:extLst>
      <p:ext uri="{BB962C8B-B14F-4D97-AF65-F5344CB8AC3E}">
        <p14:creationId xmlns:p14="http://schemas.microsoft.com/office/powerpoint/2010/main" val="169476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268536"/>
            <a:ext cx="8128000" cy="6096000"/>
          </a:xfrm>
          <a:prstGeom prst="rect">
            <a:avLst/>
          </a:prstGeom>
        </p:spPr>
      </p:pic>
      <p:sp>
        <p:nvSpPr>
          <p:cNvPr id="4" name="TextBox 3"/>
          <p:cNvSpPr txBox="1"/>
          <p:nvPr/>
        </p:nvSpPr>
        <p:spPr>
          <a:xfrm>
            <a:off x="6372200" y="332656"/>
            <a:ext cx="1872208" cy="3139321"/>
          </a:xfrm>
          <a:prstGeom prst="rect">
            <a:avLst/>
          </a:prstGeom>
          <a:noFill/>
        </p:spPr>
        <p:txBody>
          <a:bodyPr wrap="square" rtlCol="0">
            <a:spAutoFit/>
          </a:bodyPr>
          <a:lstStyle/>
          <a:p>
            <a:r>
              <a:rPr lang="en-US" dirty="0" smtClean="0"/>
              <a:t>If the panel was placed on the roof, it may result in collecting more photons.., so since we have another panel in a slightly different location,, we will move to that panel</a:t>
            </a:r>
            <a:r>
              <a:rPr lang="en-CA" dirty="0" smtClean="0"/>
              <a:t> for readings</a:t>
            </a:r>
            <a:endParaRPr lang="en-US" dirty="0" smtClean="0"/>
          </a:p>
        </p:txBody>
      </p:sp>
    </p:spTree>
    <p:extLst>
      <p:ext uri="{BB962C8B-B14F-4D97-AF65-F5344CB8AC3E}">
        <p14:creationId xmlns:p14="http://schemas.microsoft.com/office/powerpoint/2010/main" val="160439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r>
              <a:rPr lang="en-US" dirty="0" smtClean="0"/>
              <a:t>March 20</a:t>
            </a:r>
            <a:r>
              <a:rPr lang="en-US" baseline="30000" dirty="0" smtClean="0"/>
              <a:t>th</a:t>
            </a:r>
            <a:r>
              <a:rPr lang="en-US" dirty="0" smtClean="0"/>
              <a:t> 2021 at 8:50 am. Checking on a 230 watt </a:t>
            </a:r>
            <a:r>
              <a:rPr lang="en-US" dirty="0" err="1" smtClean="0"/>
              <a:t>pv</a:t>
            </a:r>
            <a:r>
              <a:rPr lang="en-US" dirty="0" smtClean="0"/>
              <a:t> panel</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515" y="716700"/>
            <a:ext cx="4224470" cy="3168352"/>
          </a:xfrm>
          <a:prstGeom prst="rect">
            <a:avLst/>
          </a:prstGeom>
        </p:spPr>
      </p:pic>
    </p:spTree>
    <p:extLst>
      <p:ext uri="{BB962C8B-B14F-4D97-AF65-F5344CB8AC3E}">
        <p14:creationId xmlns:p14="http://schemas.microsoft.com/office/powerpoint/2010/main" val="253069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6000" y="375296"/>
            <a:ext cx="8128000" cy="6096000"/>
          </a:xfrm>
          <a:prstGeom prst="rect">
            <a:avLst/>
          </a:prstGeom>
        </p:spPr>
      </p:pic>
      <p:sp>
        <p:nvSpPr>
          <p:cNvPr id="4" name="TextBox 3"/>
          <p:cNvSpPr txBox="1"/>
          <p:nvPr/>
        </p:nvSpPr>
        <p:spPr>
          <a:xfrm>
            <a:off x="6228184" y="404664"/>
            <a:ext cx="2088232" cy="1477328"/>
          </a:xfrm>
          <a:prstGeom prst="rect">
            <a:avLst/>
          </a:prstGeom>
          <a:noFill/>
        </p:spPr>
        <p:txBody>
          <a:bodyPr wrap="square" rtlCol="0">
            <a:spAutoFit/>
          </a:bodyPr>
          <a:lstStyle/>
          <a:p>
            <a:r>
              <a:rPr lang="en-US" dirty="0" smtClean="0"/>
              <a:t>This is also a 230 watt panel but there is no shade on this panel at this time.</a:t>
            </a:r>
            <a:endParaRPr lang="en-CA" dirty="0"/>
          </a:p>
        </p:txBody>
      </p:sp>
    </p:spTree>
    <p:extLst>
      <p:ext uri="{BB962C8B-B14F-4D97-AF65-F5344CB8AC3E}">
        <p14:creationId xmlns:p14="http://schemas.microsoft.com/office/powerpoint/2010/main" val="409248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5686" y="524560"/>
            <a:ext cx="8128000" cy="6096000"/>
          </a:xfrm>
          <a:prstGeom prst="rect">
            <a:avLst/>
          </a:prstGeom>
        </p:spPr>
      </p:pic>
      <p:sp>
        <p:nvSpPr>
          <p:cNvPr id="4" name="TextBox 3"/>
          <p:cNvSpPr txBox="1"/>
          <p:nvPr/>
        </p:nvSpPr>
        <p:spPr>
          <a:xfrm>
            <a:off x="6444208" y="332656"/>
            <a:ext cx="1800200" cy="2031325"/>
          </a:xfrm>
          <a:prstGeom prst="rect">
            <a:avLst/>
          </a:prstGeom>
          <a:noFill/>
        </p:spPr>
        <p:txBody>
          <a:bodyPr wrap="square" rtlCol="0">
            <a:spAutoFit/>
          </a:bodyPr>
          <a:lstStyle/>
          <a:p>
            <a:r>
              <a:rPr lang="en-US" dirty="0" smtClean="0"/>
              <a:t>The voltage is at 34 volt which seems to be a bit less than the other panel but lets look at the current.</a:t>
            </a:r>
            <a:endParaRPr lang="en-CA" dirty="0"/>
          </a:p>
        </p:txBody>
      </p:sp>
    </p:spTree>
    <p:extLst>
      <p:ext uri="{BB962C8B-B14F-4D97-AF65-F5344CB8AC3E}">
        <p14:creationId xmlns:p14="http://schemas.microsoft.com/office/powerpoint/2010/main" val="183050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484560"/>
            <a:ext cx="8128000" cy="6096000"/>
          </a:xfrm>
          <a:prstGeom prst="rect">
            <a:avLst/>
          </a:prstGeom>
        </p:spPr>
      </p:pic>
      <p:sp>
        <p:nvSpPr>
          <p:cNvPr id="4" name="TextBox 3"/>
          <p:cNvSpPr txBox="1"/>
          <p:nvPr/>
        </p:nvSpPr>
        <p:spPr>
          <a:xfrm>
            <a:off x="6444208" y="404664"/>
            <a:ext cx="1872208" cy="6463308"/>
          </a:xfrm>
          <a:prstGeom prst="rect">
            <a:avLst/>
          </a:prstGeom>
          <a:noFill/>
        </p:spPr>
        <p:txBody>
          <a:bodyPr wrap="square" rtlCol="0">
            <a:spAutoFit/>
          </a:bodyPr>
          <a:lstStyle/>
          <a:p>
            <a:r>
              <a:rPr lang="en-US" dirty="0" smtClean="0"/>
              <a:t>The current is at 6.72 amp instead of the 3 something amp with the panel in the shade., there may be a difference because both panels are not at the same angle, this panel is sitting about 20 something degree angle due to the amount of space I was working with.. Again, I could get full current or at least much more if mounted on the roof</a:t>
            </a:r>
            <a:endParaRPr lang="en-CA" dirty="0"/>
          </a:p>
        </p:txBody>
      </p:sp>
    </p:spTree>
    <p:extLst>
      <p:ext uri="{BB962C8B-B14F-4D97-AF65-F5344CB8AC3E}">
        <p14:creationId xmlns:p14="http://schemas.microsoft.com/office/powerpoint/2010/main" val="94901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381000"/>
            <a:ext cx="8128000" cy="6096000"/>
          </a:xfrm>
          <a:prstGeom prst="rect">
            <a:avLst/>
          </a:prstGeom>
        </p:spPr>
      </p:pic>
      <p:sp>
        <p:nvSpPr>
          <p:cNvPr id="4" name="TextBox 3"/>
          <p:cNvSpPr txBox="1"/>
          <p:nvPr/>
        </p:nvSpPr>
        <p:spPr>
          <a:xfrm>
            <a:off x="6444208" y="332656"/>
            <a:ext cx="1800200" cy="4524315"/>
          </a:xfrm>
          <a:prstGeom prst="rect">
            <a:avLst/>
          </a:prstGeom>
          <a:noFill/>
        </p:spPr>
        <p:txBody>
          <a:bodyPr wrap="square" rtlCol="0">
            <a:spAutoFit/>
          </a:bodyPr>
          <a:lstStyle/>
          <a:p>
            <a:r>
              <a:rPr lang="en-US" dirty="0" smtClean="0"/>
              <a:t>This is a reading from a 100 watt panel which has a nominal voltage of 12 volts and the open circuit voltage is a reading 21.83.., this panel is not connected at this time to any batteries.. So I will play with the angles for demonstration.</a:t>
            </a:r>
            <a:endParaRPr lang="en-CA" dirty="0"/>
          </a:p>
        </p:txBody>
      </p:sp>
    </p:spTree>
    <p:extLst>
      <p:ext uri="{BB962C8B-B14F-4D97-AF65-F5344CB8AC3E}">
        <p14:creationId xmlns:p14="http://schemas.microsoft.com/office/powerpoint/2010/main" val="277087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64480" y="556568"/>
            <a:ext cx="8128000" cy="6096000"/>
          </a:xfrm>
          <a:prstGeom prst="rect">
            <a:avLst/>
          </a:prstGeom>
        </p:spPr>
      </p:pic>
      <p:sp>
        <p:nvSpPr>
          <p:cNvPr id="4" name="TextBox 3"/>
          <p:cNvSpPr txBox="1"/>
          <p:nvPr/>
        </p:nvSpPr>
        <p:spPr>
          <a:xfrm>
            <a:off x="6516216" y="332656"/>
            <a:ext cx="1800200" cy="1200329"/>
          </a:xfrm>
          <a:prstGeom prst="rect">
            <a:avLst/>
          </a:prstGeom>
          <a:noFill/>
        </p:spPr>
        <p:txBody>
          <a:bodyPr wrap="square" rtlCol="0">
            <a:spAutoFit/>
          </a:bodyPr>
          <a:lstStyle/>
          <a:p>
            <a:r>
              <a:rPr lang="en-US" dirty="0" smtClean="0"/>
              <a:t>At this angle we currently have no shade and the angle is not ideal</a:t>
            </a:r>
            <a:endParaRPr lang="en-CA" dirty="0"/>
          </a:p>
        </p:txBody>
      </p:sp>
    </p:spTree>
    <p:extLst>
      <p:ext uri="{BB962C8B-B14F-4D97-AF65-F5344CB8AC3E}">
        <p14:creationId xmlns:p14="http://schemas.microsoft.com/office/powerpoint/2010/main" val="115908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25</a:t>
            </a:fld>
            <a:endParaRPr lang="en-US"/>
          </a:p>
        </p:txBody>
      </p:sp>
      <p:sp>
        <p:nvSpPr>
          <p:cNvPr id="4" name="TextBox 3"/>
          <p:cNvSpPr txBox="1"/>
          <p:nvPr/>
        </p:nvSpPr>
        <p:spPr>
          <a:xfrm>
            <a:off x="6372200" y="332656"/>
            <a:ext cx="1800200" cy="2862322"/>
          </a:xfrm>
          <a:prstGeom prst="rect">
            <a:avLst/>
          </a:prstGeom>
          <a:noFill/>
        </p:spPr>
        <p:txBody>
          <a:bodyPr wrap="square" rtlCol="0">
            <a:spAutoFit/>
          </a:bodyPr>
          <a:lstStyle/>
          <a:p>
            <a:r>
              <a:rPr lang="en-US" dirty="0" smtClean="0"/>
              <a:t>The reading I am getting here is 4.865 amp where in ideal </a:t>
            </a:r>
            <a:r>
              <a:rPr lang="en-US" dirty="0" err="1" smtClean="0"/>
              <a:t>condtions</a:t>
            </a:r>
            <a:r>
              <a:rPr lang="en-US" dirty="0" smtClean="0"/>
              <a:t> I should get 100/12= 8 amp roughly. But again the angle plays a big roll.</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700584"/>
            <a:ext cx="8128000" cy="6096000"/>
          </a:xfrm>
          <a:prstGeom prst="rect">
            <a:avLst/>
          </a:prstGeom>
        </p:spPr>
      </p:pic>
    </p:spTree>
    <p:extLst>
      <p:ext uri="{BB962C8B-B14F-4D97-AF65-F5344CB8AC3E}">
        <p14:creationId xmlns:p14="http://schemas.microsoft.com/office/powerpoint/2010/main" val="47074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700584"/>
            <a:ext cx="8128000" cy="6096000"/>
          </a:xfrm>
          <a:prstGeom prst="rect">
            <a:avLst/>
          </a:prstGeom>
        </p:spPr>
      </p:pic>
      <p:sp>
        <p:nvSpPr>
          <p:cNvPr id="4" name="TextBox 3"/>
          <p:cNvSpPr txBox="1"/>
          <p:nvPr/>
        </p:nvSpPr>
        <p:spPr>
          <a:xfrm>
            <a:off x="6516216" y="548680"/>
            <a:ext cx="1656184" cy="2031325"/>
          </a:xfrm>
          <a:prstGeom prst="rect">
            <a:avLst/>
          </a:prstGeom>
          <a:noFill/>
        </p:spPr>
        <p:txBody>
          <a:bodyPr wrap="square" rtlCol="0">
            <a:spAutoFit/>
          </a:bodyPr>
          <a:lstStyle/>
          <a:p>
            <a:r>
              <a:rPr lang="en-US" dirty="0" smtClean="0"/>
              <a:t>Here the angle is placed at about 90 degree, what do you think the current would be???</a:t>
            </a:r>
            <a:endParaRPr lang="en-CA" dirty="0"/>
          </a:p>
        </p:txBody>
      </p:sp>
    </p:spTree>
    <p:extLst>
      <p:ext uri="{BB962C8B-B14F-4D97-AF65-F5344CB8AC3E}">
        <p14:creationId xmlns:p14="http://schemas.microsoft.com/office/powerpoint/2010/main" val="184955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840963"/>
            <a:ext cx="8128000" cy="6096000"/>
          </a:xfrm>
          <a:prstGeom prst="rect">
            <a:avLst/>
          </a:prstGeom>
        </p:spPr>
      </p:pic>
      <p:sp>
        <p:nvSpPr>
          <p:cNvPr id="4" name="TextBox 3"/>
          <p:cNvSpPr txBox="1"/>
          <p:nvPr/>
        </p:nvSpPr>
        <p:spPr>
          <a:xfrm>
            <a:off x="6444208" y="260648"/>
            <a:ext cx="1728192" cy="2031325"/>
          </a:xfrm>
          <a:prstGeom prst="rect">
            <a:avLst/>
          </a:prstGeom>
          <a:noFill/>
        </p:spPr>
        <p:txBody>
          <a:bodyPr wrap="square" rtlCol="0">
            <a:spAutoFit/>
          </a:bodyPr>
          <a:lstStyle/>
          <a:p>
            <a:r>
              <a:rPr lang="en-US" dirty="0" smtClean="0"/>
              <a:t>The current went from 4.8 amp to 2.8, it would still charge batteries but not as well as the 45 angle.</a:t>
            </a:r>
            <a:endParaRPr lang="en-CA" dirty="0"/>
          </a:p>
        </p:txBody>
      </p:sp>
    </p:spTree>
    <p:extLst>
      <p:ext uri="{BB962C8B-B14F-4D97-AF65-F5344CB8AC3E}">
        <p14:creationId xmlns:p14="http://schemas.microsoft.com/office/powerpoint/2010/main" val="216148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700584"/>
            <a:ext cx="8128000" cy="6096000"/>
          </a:xfrm>
          <a:prstGeom prst="rect">
            <a:avLst/>
          </a:prstGeom>
        </p:spPr>
      </p:pic>
      <p:sp>
        <p:nvSpPr>
          <p:cNvPr id="4" name="TextBox 3"/>
          <p:cNvSpPr txBox="1"/>
          <p:nvPr/>
        </p:nvSpPr>
        <p:spPr>
          <a:xfrm>
            <a:off x="6372200" y="332656"/>
            <a:ext cx="1872208" cy="1477328"/>
          </a:xfrm>
          <a:prstGeom prst="rect">
            <a:avLst/>
          </a:prstGeom>
          <a:noFill/>
        </p:spPr>
        <p:txBody>
          <a:bodyPr wrap="square" rtlCol="0">
            <a:spAutoFit/>
          </a:bodyPr>
          <a:lstStyle/>
          <a:p>
            <a:r>
              <a:rPr lang="en-US" dirty="0" smtClean="0"/>
              <a:t>The voltage dropped only by a bit but the current dropped a lot.</a:t>
            </a:r>
            <a:endParaRPr lang="en-CA" dirty="0"/>
          </a:p>
        </p:txBody>
      </p:sp>
    </p:spTree>
    <p:extLst>
      <p:ext uri="{BB962C8B-B14F-4D97-AF65-F5344CB8AC3E}">
        <p14:creationId xmlns:p14="http://schemas.microsoft.com/office/powerpoint/2010/main" val="367263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64480" y="381000"/>
            <a:ext cx="8128000" cy="6096000"/>
          </a:xfrm>
          <a:prstGeom prst="rect">
            <a:avLst/>
          </a:prstGeom>
        </p:spPr>
      </p:pic>
      <p:sp>
        <p:nvSpPr>
          <p:cNvPr id="4" name="TextBox 3"/>
          <p:cNvSpPr txBox="1"/>
          <p:nvPr/>
        </p:nvSpPr>
        <p:spPr>
          <a:xfrm>
            <a:off x="6588224" y="404664"/>
            <a:ext cx="1584176" cy="2031325"/>
          </a:xfrm>
          <a:prstGeom prst="rect">
            <a:avLst/>
          </a:prstGeom>
          <a:noFill/>
        </p:spPr>
        <p:txBody>
          <a:bodyPr wrap="square" rtlCol="0">
            <a:spAutoFit/>
          </a:bodyPr>
          <a:lstStyle/>
          <a:p>
            <a:r>
              <a:rPr lang="en-US" dirty="0" smtClean="0"/>
              <a:t>Here the panel is as vertical as I could get it without falling over., what is the suggested current???</a:t>
            </a:r>
            <a:endParaRPr lang="en-CA" dirty="0"/>
          </a:p>
        </p:txBody>
      </p:sp>
    </p:spTree>
    <p:extLst>
      <p:ext uri="{BB962C8B-B14F-4D97-AF65-F5344CB8AC3E}">
        <p14:creationId xmlns:p14="http://schemas.microsoft.com/office/powerpoint/2010/main" val="126024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the seasonal Sun</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283" y="2276872"/>
            <a:ext cx="692753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09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64480" y="556568"/>
            <a:ext cx="8128000" cy="6096000"/>
          </a:xfrm>
          <a:prstGeom prst="rect">
            <a:avLst/>
          </a:prstGeom>
        </p:spPr>
      </p:pic>
      <p:sp>
        <p:nvSpPr>
          <p:cNvPr id="6" name="TextBox 5"/>
          <p:cNvSpPr txBox="1"/>
          <p:nvPr/>
        </p:nvSpPr>
        <p:spPr>
          <a:xfrm>
            <a:off x="6444208" y="260648"/>
            <a:ext cx="1800200" cy="1477328"/>
          </a:xfrm>
          <a:prstGeom prst="rect">
            <a:avLst/>
          </a:prstGeom>
          <a:noFill/>
        </p:spPr>
        <p:txBody>
          <a:bodyPr wrap="square" rtlCol="0">
            <a:spAutoFit/>
          </a:bodyPr>
          <a:lstStyle/>
          <a:p>
            <a:r>
              <a:rPr lang="en-US" dirty="0" smtClean="0"/>
              <a:t>With the panel sitting vertical, the current is not as it should be at the proper angle.</a:t>
            </a:r>
            <a:endParaRPr lang="en-CA" dirty="0"/>
          </a:p>
        </p:txBody>
      </p:sp>
    </p:spTree>
    <p:extLst>
      <p:ext uri="{BB962C8B-B14F-4D97-AF65-F5344CB8AC3E}">
        <p14:creationId xmlns:p14="http://schemas.microsoft.com/office/powerpoint/2010/main" val="62072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1276648"/>
            <a:ext cx="8128000" cy="6096000"/>
          </a:xfrm>
          <a:prstGeom prst="rect">
            <a:avLst/>
          </a:prstGeom>
        </p:spPr>
      </p:pic>
    </p:spTree>
    <p:extLst>
      <p:ext uri="{BB962C8B-B14F-4D97-AF65-F5344CB8AC3E}">
        <p14:creationId xmlns:p14="http://schemas.microsoft.com/office/powerpoint/2010/main" val="340597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64480" y="393576"/>
            <a:ext cx="8128000" cy="6096000"/>
          </a:xfrm>
          <a:prstGeom prst="rect">
            <a:avLst/>
          </a:prstGeom>
        </p:spPr>
      </p:pic>
      <p:sp>
        <p:nvSpPr>
          <p:cNvPr id="4" name="TextBox 3"/>
          <p:cNvSpPr txBox="1"/>
          <p:nvPr/>
        </p:nvSpPr>
        <p:spPr>
          <a:xfrm>
            <a:off x="6516216" y="332656"/>
            <a:ext cx="1656184" cy="2862322"/>
          </a:xfrm>
          <a:prstGeom prst="rect">
            <a:avLst/>
          </a:prstGeom>
          <a:noFill/>
        </p:spPr>
        <p:txBody>
          <a:bodyPr wrap="square" rtlCol="0">
            <a:spAutoFit/>
          </a:bodyPr>
          <a:lstStyle/>
          <a:p>
            <a:r>
              <a:rPr lang="en-US" dirty="0" smtClean="0"/>
              <a:t>Its now solar noon, the sun should be at its strongest and then starts to move away to in an arch toward the west and sunset.</a:t>
            </a:r>
            <a:endParaRPr lang="en-CA" dirty="0"/>
          </a:p>
        </p:txBody>
      </p:sp>
    </p:spTree>
    <p:extLst>
      <p:ext uri="{BB962C8B-B14F-4D97-AF65-F5344CB8AC3E}">
        <p14:creationId xmlns:p14="http://schemas.microsoft.com/office/powerpoint/2010/main" val="249051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76672"/>
            <a:ext cx="5055659" cy="3791744"/>
          </a:xfrm>
          <a:prstGeom prst="rect">
            <a:avLst/>
          </a:prstGeom>
        </p:spPr>
      </p:pic>
      <p:sp>
        <p:nvSpPr>
          <p:cNvPr id="4" name="TextBox 3"/>
          <p:cNvSpPr txBox="1"/>
          <p:nvPr/>
        </p:nvSpPr>
        <p:spPr>
          <a:xfrm>
            <a:off x="467544" y="4268416"/>
            <a:ext cx="7488832" cy="2308324"/>
          </a:xfrm>
          <a:prstGeom prst="rect">
            <a:avLst/>
          </a:prstGeom>
          <a:noFill/>
        </p:spPr>
        <p:txBody>
          <a:bodyPr wrap="square" rtlCol="0">
            <a:spAutoFit/>
          </a:bodyPr>
          <a:lstStyle/>
          <a:p>
            <a:r>
              <a:rPr lang="en-US" dirty="0" smtClean="0"/>
              <a:t>This is the best I can get today on the 230 watt panel which is 7.84 amp.. In ideal conditions it should be 9.58 amp giving the proper angle of the panel with relation to the sun and the distance of the sun and the location we are at.. Which will change in the summer solstice where the sun will be more direct.</a:t>
            </a:r>
          </a:p>
          <a:p>
            <a:r>
              <a:rPr lang="en-US" dirty="0" smtClean="0"/>
              <a:t>In this situation using 24 volt panels, we could charge 12 volt batteries by using an </a:t>
            </a:r>
            <a:r>
              <a:rPr lang="en-US" dirty="0" err="1" smtClean="0"/>
              <a:t>mppt</a:t>
            </a:r>
            <a:r>
              <a:rPr lang="en-US" dirty="0" smtClean="0"/>
              <a:t> controller and essentially doubling the current to 15 amp which could charge 8 batteries in parallel </a:t>
            </a:r>
            <a:endParaRPr lang="en-CA" dirty="0"/>
          </a:p>
        </p:txBody>
      </p:sp>
    </p:spTree>
    <p:extLst>
      <p:ext uri="{BB962C8B-B14F-4D97-AF65-F5344CB8AC3E}">
        <p14:creationId xmlns:p14="http://schemas.microsoft.com/office/powerpoint/2010/main" val="380625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1132632"/>
            <a:ext cx="8128000" cy="6096000"/>
          </a:xfrm>
          <a:prstGeom prst="rect">
            <a:avLst/>
          </a:prstGeom>
        </p:spPr>
      </p:pic>
      <p:sp>
        <p:nvSpPr>
          <p:cNvPr id="4" name="TextBox 3"/>
          <p:cNvSpPr txBox="1"/>
          <p:nvPr/>
        </p:nvSpPr>
        <p:spPr>
          <a:xfrm>
            <a:off x="6444208" y="476672"/>
            <a:ext cx="1800200" cy="1200329"/>
          </a:xfrm>
          <a:prstGeom prst="rect">
            <a:avLst/>
          </a:prstGeom>
          <a:noFill/>
        </p:spPr>
        <p:txBody>
          <a:bodyPr wrap="square" rtlCol="0">
            <a:spAutoFit/>
          </a:bodyPr>
          <a:lstStyle/>
          <a:p>
            <a:r>
              <a:rPr lang="en-US" dirty="0" smtClean="0"/>
              <a:t>Let see what the 100 watt panel reads at about a 40 degree angle</a:t>
            </a:r>
            <a:endParaRPr lang="en-CA" dirty="0"/>
          </a:p>
        </p:txBody>
      </p:sp>
    </p:spTree>
    <p:extLst>
      <p:ext uri="{BB962C8B-B14F-4D97-AF65-F5344CB8AC3E}">
        <p14:creationId xmlns:p14="http://schemas.microsoft.com/office/powerpoint/2010/main" val="70447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6488" y="484560"/>
            <a:ext cx="8128000" cy="6096000"/>
          </a:xfrm>
          <a:prstGeom prst="rect">
            <a:avLst/>
          </a:prstGeom>
        </p:spPr>
      </p:pic>
      <p:sp>
        <p:nvSpPr>
          <p:cNvPr id="4" name="TextBox 3"/>
          <p:cNvSpPr txBox="1"/>
          <p:nvPr/>
        </p:nvSpPr>
        <p:spPr>
          <a:xfrm>
            <a:off x="6372200" y="260648"/>
            <a:ext cx="1944216" cy="6463308"/>
          </a:xfrm>
          <a:prstGeom prst="rect">
            <a:avLst/>
          </a:prstGeom>
          <a:noFill/>
        </p:spPr>
        <p:txBody>
          <a:bodyPr wrap="square" rtlCol="0">
            <a:spAutoFit/>
          </a:bodyPr>
          <a:lstStyle/>
          <a:p>
            <a:r>
              <a:rPr lang="en-US" dirty="0" smtClean="0"/>
              <a:t>At this time.. We are getting 5.6 amp where in ideal conditions we should get somewhere around 8.3 amp.</a:t>
            </a:r>
          </a:p>
          <a:p>
            <a:r>
              <a:rPr lang="en-US" dirty="0" smtClean="0"/>
              <a:t>To have a good charge onto a battery, we should charge it at around 2 amp per battery. If we get 1 amp per battery, it would be a slight charge but categorized as a maintaining current. So this situation could charge 3- 12 volt batteries in parallel</a:t>
            </a:r>
            <a:endParaRPr lang="en-CA" dirty="0"/>
          </a:p>
        </p:txBody>
      </p:sp>
    </p:spTree>
    <p:extLst>
      <p:ext uri="{BB962C8B-B14F-4D97-AF65-F5344CB8AC3E}">
        <p14:creationId xmlns:p14="http://schemas.microsoft.com/office/powerpoint/2010/main" val="259741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36</a:t>
            </a:fld>
            <a:endParaRPr lang="en-US"/>
          </a:p>
        </p:txBody>
      </p:sp>
      <p:sp>
        <p:nvSpPr>
          <p:cNvPr id="3" name="TextBox 2"/>
          <p:cNvSpPr txBox="1"/>
          <p:nvPr/>
        </p:nvSpPr>
        <p:spPr>
          <a:xfrm>
            <a:off x="683568" y="836712"/>
            <a:ext cx="7056784" cy="369332"/>
          </a:xfrm>
          <a:prstGeom prst="rect">
            <a:avLst/>
          </a:prstGeom>
          <a:noFill/>
        </p:spPr>
        <p:txBody>
          <a:bodyPr wrap="square" rtlCol="0">
            <a:spAutoFit/>
          </a:bodyPr>
          <a:lstStyle/>
          <a:p>
            <a:pPr algn="ctr"/>
            <a:r>
              <a:rPr lang="en-US" dirty="0" smtClean="0"/>
              <a:t>Thanks for watching.</a:t>
            </a:r>
            <a:endParaRPr lang="en-CA" dirty="0"/>
          </a:p>
        </p:txBody>
      </p:sp>
    </p:spTree>
    <p:extLst>
      <p:ext uri="{BB962C8B-B14F-4D97-AF65-F5344CB8AC3E}">
        <p14:creationId xmlns:p14="http://schemas.microsoft.com/office/powerpoint/2010/main" val="144645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 hits the tropic of cancer and tropic of </a:t>
            </a:r>
            <a:r>
              <a:rPr lang="en-US" dirty="0" err="1" smtClean="0"/>
              <a:t>capricorn</a:t>
            </a:r>
            <a:r>
              <a:rPr lang="en-US" sz="1400" dirty="0" smtClean="0"/>
              <a:t> </a:t>
            </a:r>
            <a:r>
              <a:rPr lang="en-US" sz="1800" dirty="0" smtClean="0"/>
              <a:t> </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064" y="2132856"/>
            <a:ext cx="783848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69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latitude of Toronto, ON, Canada is </a:t>
            </a:r>
            <a:r>
              <a:rPr lang="en-US"/>
              <a:t>43.651070</a:t>
            </a:r>
            <a:r>
              <a:rPr lang="en-US" smtClean="0"/>
              <a:t>, N</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060847"/>
            <a:ext cx="7394390" cy="383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23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Angles through the seasons to catch the sun</a:t>
            </a:r>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6901" y="2060848"/>
            <a:ext cx="750721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15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8554" y="920723"/>
            <a:ext cx="5856654" cy="4392490"/>
          </a:xfrm>
        </p:spPr>
      </p:pic>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
        <p:nvSpPr>
          <p:cNvPr id="6" name="TextBox 5"/>
          <p:cNvSpPr txBox="1"/>
          <p:nvPr/>
        </p:nvSpPr>
        <p:spPr>
          <a:xfrm>
            <a:off x="4860032" y="1916832"/>
            <a:ext cx="3456384" cy="923330"/>
          </a:xfrm>
          <a:prstGeom prst="rect">
            <a:avLst/>
          </a:prstGeom>
          <a:noFill/>
        </p:spPr>
        <p:txBody>
          <a:bodyPr wrap="square" rtlCol="0">
            <a:spAutoFit/>
          </a:bodyPr>
          <a:lstStyle/>
          <a:p>
            <a:r>
              <a:rPr lang="en-US" dirty="0" smtClean="0"/>
              <a:t>The </a:t>
            </a:r>
            <a:r>
              <a:rPr lang="en-US" dirty="0" err="1" smtClean="0"/>
              <a:t>pv</a:t>
            </a:r>
            <a:r>
              <a:rPr lang="en-US" dirty="0" smtClean="0"/>
              <a:t> panel is a 230 watt panel mounted on a wall at about a 45 degree angle</a:t>
            </a:r>
            <a:endParaRPr lang="en-CA" dirty="0"/>
          </a:p>
        </p:txBody>
      </p:sp>
    </p:spTree>
    <p:extLst>
      <p:ext uri="{BB962C8B-B14F-4D97-AF65-F5344CB8AC3E}">
        <p14:creationId xmlns:p14="http://schemas.microsoft.com/office/powerpoint/2010/main" val="28671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04664"/>
            <a:ext cx="4464496" cy="5976738"/>
          </a:xfrm>
          <a:prstGeom prst="rect">
            <a:avLst/>
          </a:prstGeom>
        </p:spPr>
      </p:pic>
      <p:sp>
        <p:nvSpPr>
          <p:cNvPr id="6" name="TextBox 5"/>
          <p:cNvSpPr txBox="1"/>
          <p:nvPr/>
        </p:nvSpPr>
        <p:spPr>
          <a:xfrm>
            <a:off x="5004048" y="836712"/>
            <a:ext cx="3312368" cy="5632311"/>
          </a:xfrm>
          <a:prstGeom prst="rect">
            <a:avLst/>
          </a:prstGeom>
          <a:noFill/>
        </p:spPr>
        <p:txBody>
          <a:bodyPr wrap="square" rtlCol="0">
            <a:spAutoFit/>
          </a:bodyPr>
          <a:lstStyle/>
          <a:p>
            <a:r>
              <a:rPr lang="en-US" dirty="0" smtClean="0"/>
              <a:t>As seen on the label, the panel</a:t>
            </a:r>
          </a:p>
          <a:p>
            <a:r>
              <a:rPr lang="en-US" dirty="0" smtClean="0"/>
              <a:t>Is rated 230 watt give or take 3 percent.</a:t>
            </a:r>
          </a:p>
          <a:p>
            <a:r>
              <a:rPr lang="en-US" dirty="0" smtClean="0"/>
              <a:t>The open circuit voltage is rated at 36.6 volt dc and the short circuit current is 8.37 Amp.</a:t>
            </a:r>
          </a:p>
          <a:p>
            <a:r>
              <a:rPr lang="en-US" dirty="0" smtClean="0"/>
              <a:t>This presentation will go through the day until 1 pm when the sun is starting to deplete its influence..</a:t>
            </a:r>
          </a:p>
          <a:p>
            <a:r>
              <a:rPr lang="en-US" dirty="0" smtClean="0"/>
              <a:t>The sun rises in the East but the sun arcs across the sky south from east to west,. The morning sun is the weakest and the western sky still has a bit of life in it … we are located </a:t>
            </a:r>
            <a:r>
              <a:rPr lang="en-US" dirty="0" err="1" smtClean="0"/>
              <a:t>approx</a:t>
            </a:r>
            <a:r>
              <a:rPr lang="en-US" dirty="0" smtClean="0"/>
              <a:t> 44 degrees north of the equator so our sun strength is not as it would be at the </a:t>
            </a:r>
            <a:r>
              <a:rPr lang="en-US" dirty="0" err="1" smtClean="0"/>
              <a:t>equiator</a:t>
            </a:r>
            <a:r>
              <a:rPr lang="en-US" dirty="0" smtClean="0"/>
              <a:t> due to the arc and distance from the sun</a:t>
            </a:r>
            <a:endParaRPr lang="en-CA" dirty="0"/>
          </a:p>
        </p:txBody>
      </p:sp>
    </p:spTree>
    <p:extLst>
      <p:ext uri="{BB962C8B-B14F-4D97-AF65-F5344CB8AC3E}">
        <p14:creationId xmlns:p14="http://schemas.microsoft.com/office/powerpoint/2010/main" val="371860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496" y="772592"/>
            <a:ext cx="8128000" cy="6096000"/>
          </a:xfrm>
          <a:prstGeom prst="rect">
            <a:avLst/>
          </a:prstGeom>
        </p:spPr>
      </p:pic>
      <p:sp>
        <p:nvSpPr>
          <p:cNvPr id="4" name="TextBox 3"/>
          <p:cNvSpPr txBox="1"/>
          <p:nvPr/>
        </p:nvSpPr>
        <p:spPr>
          <a:xfrm>
            <a:off x="6372200" y="332656"/>
            <a:ext cx="1728192" cy="2031325"/>
          </a:xfrm>
          <a:prstGeom prst="rect">
            <a:avLst/>
          </a:prstGeom>
          <a:noFill/>
        </p:spPr>
        <p:txBody>
          <a:bodyPr wrap="square" rtlCol="0">
            <a:spAutoFit/>
          </a:bodyPr>
          <a:lstStyle/>
          <a:p>
            <a:r>
              <a:rPr lang="en-US" dirty="0" smtClean="0"/>
              <a:t>The voltage reading at this time is reading 34.48 volts open circuit which means no load is on it</a:t>
            </a:r>
            <a:endParaRPr lang="en-CA" dirty="0"/>
          </a:p>
        </p:txBody>
      </p:sp>
    </p:spTree>
    <p:extLst>
      <p:ext uri="{BB962C8B-B14F-4D97-AF65-F5344CB8AC3E}">
        <p14:creationId xmlns:p14="http://schemas.microsoft.com/office/powerpoint/2010/main" val="2981012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TotalTime>
  <Words>1024</Words>
  <Application>Microsoft Office PowerPoint</Application>
  <PresentationFormat>On-screen Show (4:3)</PresentationFormat>
  <Paragraphs>81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A day of a solar panel</vt:lpstr>
      <vt:lpstr>PowerPoint Presentation</vt:lpstr>
      <vt:lpstr> the seasonal Sun</vt:lpstr>
      <vt:lpstr>The sun hits the tropic of cancer and tropic of capricorn  </vt:lpstr>
      <vt:lpstr>The latitude of Toronto, ON, Canada is 43.651070, N</vt:lpstr>
      <vt:lpstr>Angles through the seasons to catch the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of a solar panel</dc:title>
  <dc:creator>stan weisbeker</dc:creator>
  <cp:lastModifiedBy>stan weisbeker</cp:lastModifiedBy>
  <cp:revision>14</cp:revision>
  <dcterms:created xsi:type="dcterms:W3CDTF">2021-03-20T17:00:22Z</dcterms:created>
  <dcterms:modified xsi:type="dcterms:W3CDTF">2021-09-01T21:46:31Z</dcterms:modified>
</cp:coreProperties>
</file>