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handoutMasterIdLst>
    <p:handoutMasterId r:id="rId24"/>
  </p:handoutMasterIdLst>
  <p:sldIdLst>
    <p:sldId id="342" r:id="rId2"/>
    <p:sldId id="343" r:id="rId3"/>
    <p:sldId id="345" r:id="rId4"/>
    <p:sldId id="344" r:id="rId5"/>
    <p:sldId id="278" r:id="rId6"/>
    <p:sldId id="322" r:id="rId7"/>
    <p:sldId id="279" r:id="rId8"/>
    <p:sldId id="280" r:id="rId9"/>
    <p:sldId id="277" r:id="rId10"/>
    <p:sldId id="286" r:id="rId11"/>
    <p:sldId id="282" r:id="rId12"/>
    <p:sldId id="283" r:id="rId13"/>
    <p:sldId id="348" r:id="rId14"/>
    <p:sldId id="265" r:id="rId15"/>
    <p:sldId id="270" r:id="rId16"/>
    <p:sldId id="266" r:id="rId17"/>
    <p:sldId id="284" r:id="rId18"/>
    <p:sldId id="285" r:id="rId19"/>
    <p:sldId id="346" r:id="rId20"/>
    <p:sldId id="347" r:id="rId21"/>
    <p:sldId id="349" r:id="rId22"/>
  </p:sldIdLst>
  <p:sldSz cx="9144000" cy="6858000" type="screen4x3"/>
  <p:notesSz cx="6950075" cy="9236075"/>
  <p:defaultTex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p15:clr>
            <a:srgbClr val="A4A3A4"/>
          </p15:clr>
        </p15:guide>
        <p15:guide id="2" pos="218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8A3C"/>
    <a:srgbClr val="A6CC3C"/>
    <a:srgbClr val="D8DE9E"/>
    <a:srgbClr val="C0C0C0"/>
    <a:srgbClr val="DDDDDD"/>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269" autoAdjust="0"/>
  </p:normalViewPr>
  <p:slideViewPr>
    <p:cSldViewPr>
      <p:cViewPr varScale="1">
        <p:scale>
          <a:sx n="41" d="100"/>
          <a:sy n="41" d="100"/>
        </p:scale>
        <p:origin x="1675"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9330"/>
    </p:cViewPr>
  </p:sorterViewPr>
  <p:notesViewPr>
    <p:cSldViewPr>
      <p:cViewPr varScale="1">
        <p:scale>
          <a:sx n="58" d="100"/>
          <a:sy n="58" d="100"/>
        </p:scale>
        <p:origin x="-2508" y="-96"/>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2329" cy="462120"/>
          </a:xfrm>
          <a:prstGeom prst="rect">
            <a:avLst/>
          </a:prstGeom>
        </p:spPr>
        <p:txBody>
          <a:bodyPr vert="horz" lIns="91751" tIns="45876" rIns="91751" bIns="45876"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sz="quarter" idx="1"/>
          </p:nvPr>
        </p:nvSpPr>
        <p:spPr>
          <a:xfrm>
            <a:off x="3936174" y="0"/>
            <a:ext cx="3012329" cy="462120"/>
          </a:xfrm>
          <a:prstGeom prst="rect">
            <a:avLst/>
          </a:prstGeom>
        </p:spPr>
        <p:txBody>
          <a:bodyPr vert="horz" wrap="square" lIns="91751" tIns="45876" rIns="91751" bIns="45876" numCol="1" anchor="t" anchorCtr="0" compatLnSpc="1">
            <a:prstTxWarp prst="textNoShape">
              <a:avLst/>
            </a:prstTxWarp>
          </a:bodyPr>
          <a:lstStyle>
            <a:lvl1pPr algn="r">
              <a:defRPr sz="1200" smtClean="0">
                <a:latin typeface="Calibri" charset="0"/>
              </a:defRPr>
            </a:lvl1pPr>
          </a:lstStyle>
          <a:p>
            <a:pPr>
              <a:defRPr/>
            </a:pPr>
            <a:fld id="{CDAC8E4C-F94C-46C3-9BC4-95B251868AE4}" type="datetime1">
              <a:rPr lang="en-US"/>
              <a:pPr>
                <a:defRPr/>
              </a:pPr>
              <a:t>12/12/2018</a:t>
            </a:fld>
            <a:endParaRPr lang="en-US"/>
          </a:p>
        </p:txBody>
      </p:sp>
      <p:sp>
        <p:nvSpPr>
          <p:cNvPr id="4" name="Footer Placeholder 3"/>
          <p:cNvSpPr>
            <a:spLocks noGrp="1"/>
          </p:cNvSpPr>
          <p:nvPr>
            <p:ph type="ftr" sz="quarter" idx="2"/>
          </p:nvPr>
        </p:nvSpPr>
        <p:spPr>
          <a:xfrm>
            <a:off x="0" y="8772378"/>
            <a:ext cx="3012329" cy="462120"/>
          </a:xfrm>
          <a:prstGeom prst="rect">
            <a:avLst/>
          </a:prstGeom>
        </p:spPr>
        <p:txBody>
          <a:bodyPr vert="horz" lIns="91751" tIns="45876" rIns="91751" bIns="45876" rtlCol="0" anchor="b"/>
          <a:lstStyle>
            <a:lvl1pPr algn="l" fontAlgn="auto">
              <a:spcBef>
                <a:spcPts val="0"/>
              </a:spcBef>
              <a:spcAft>
                <a:spcPts val="0"/>
              </a:spcAft>
              <a:defRPr sz="1200">
                <a:latin typeface="+mn-lt"/>
                <a:ea typeface="+mn-ea"/>
              </a:defRPr>
            </a:lvl1pPr>
          </a:lstStyle>
          <a:p>
            <a:pPr>
              <a:defRPr/>
            </a:pPr>
            <a:endParaRPr lang="en-US"/>
          </a:p>
        </p:txBody>
      </p:sp>
      <p:sp>
        <p:nvSpPr>
          <p:cNvPr id="5" name="Slide Number Placeholder 4"/>
          <p:cNvSpPr>
            <a:spLocks noGrp="1"/>
          </p:cNvSpPr>
          <p:nvPr>
            <p:ph type="sldNum" sz="quarter" idx="3"/>
          </p:nvPr>
        </p:nvSpPr>
        <p:spPr>
          <a:xfrm>
            <a:off x="3936174" y="8772378"/>
            <a:ext cx="3012329" cy="462120"/>
          </a:xfrm>
          <a:prstGeom prst="rect">
            <a:avLst/>
          </a:prstGeom>
        </p:spPr>
        <p:txBody>
          <a:bodyPr vert="horz" wrap="square" lIns="91751" tIns="45876" rIns="91751" bIns="45876" numCol="1" anchor="b" anchorCtr="0" compatLnSpc="1">
            <a:prstTxWarp prst="textNoShape">
              <a:avLst/>
            </a:prstTxWarp>
          </a:bodyPr>
          <a:lstStyle>
            <a:lvl1pPr algn="r">
              <a:defRPr sz="1200" smtClean="0">
                <a:latin typeface="Calibri" charset="0"/>
              </a:defRPr>
            </a:lvl1pPr>
          </a:lstStyle>
          <a:p>
            <a:pPr>
              <a:defRPr/>
            </a:pPr>
            <a:fld id="{C7EC4C9A-FD11-4EF2-BF64-687F448EF185}" type="slidenum">
              <a:rPr lang="en-US"/>
              <a:pPr>
                <a:defRPr/>
              </a:pPr>
              <a:t>‹#›</a:t>
            </a:fld>
            <a:endParaRPr lang="en-US"/>
          </a:p>
        </p:txBody>
      </p:sp>
    </p:spTree>
    <p:extLst>
      <p:ext uri="{BB962C8B-B14F-4D97-AF65-F5344CB8AC3E}">
        <p14:creationId xmlns:p14="http://schemas.microsoft.com/office/powerpoint/2010/main" val="39152215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2329" cy="462120"/>
          </a:xfrm>
          <a:prstGeom prst="rect">
            <a:avLst/>
          </a:prstGeom>
        </p:spPr>
        <p:txBody>
          <a:bodyPr vert="horz" lIns="91751" tIns="45876" rIns="91751" bIns="45876"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idx="1"/>
          </p:nvPr>
        </p:nvSpPr>
        <p:spPr>
          <a:xfrm>
            <a:off x="3936174" y="0"/>
            <a:ext cx="3012329" cy="462120"/>
          </a:xfrm>
          <a:prstGeom prst="rect">
            <a:avLst/>
          </a:prstGeom>
        </p:spPr>
        <p:txBody>
          <a:bodyPr vert="horz" wrap="square" lIns="91751" tIns="45876" rIns="91751" bIns="45876" numCol="1" anchor="t" anchorCtr="0" compatLnSpc="1">
            <a:prstTxWarp prst="textNoShape">
              <a:avLst/>
            </a:prstTxWarp>
          </a:bodyPr>
          <a:lstStyle>
            <a:lvl1pPr algn="r">
              <a:defRPr sz="1200" smtClean="0">
                <a:latin typeface="Calibri" charset="0"/>
              </a:defRPr>
            </a:lvl1pPr>
          </a:lstStyle>
          <a:p>
            <a:pPr>
              <a:defRPr/>
            </a:pPr>
            <a:fld id="{B77B0E46-976A-458D-83BD-8C988643FE0B}" type="datetime1">
              <a:rPr lang="en-US"/>
              <a:pPr>
                <a:defRPr/>
              </a:pPr>
              <a:t>12/12/2018</a:t>
            </a:fld>
            <a:endParaRPr lang="en-US"/>
          </a:p>
        </p:txBody>
      </p:sp>
      <p:sp>
        <p:nvSpPr>
          <p:cNvPr id="4" name="Slide Image Placeholder 3"/>
          <p:cNvSpPr>
            <a:spLocks noGrp="1" noRot="1" noChangeAspect="1"/>
          </p:cNvSpPr>
          <p:nvPr>
            <p:ph type="sldImg" idx="2"/>
          </p:nvPr>
        </p:nvSpPr>
        <p:spPr>
          <a:xfrm>
            <a:off x="1166813" y="692150"/>
            <a:ext cx="4618037" cy="3463925"/>
          </a:xfrm>
          <a:prstGeom prst="rect">
            <a:avLst/>
          </a:prstGeom>
          <a:noFill/>
          <a:ln w="12700">
            <a:solidFill>
              <a:prstClr val="black"/>
            </a:solidFill>
          </a:ln>
        </p:spPr>
        <p:txBody>
          <a:bodyPr vert="horz" lIns="91751" tIns="45876" rIns="91751" bIns="45876" rtlCol="0" anchor="ctr"/>
          <a:lstStyle/>
          <a:p>
            <a:pPr lvl="0"/>
            <a:endParaRPr lang="en-US" noProof="0"/>
          </a:p>
        </p:txBody>
      </p:sp>
      <p:sp>
        <p:nvSpPr>
          <p:cNvPr id="5" name="Notes Placeholder 4"/>
          <p:cNvSpPr>
            <a:spLocks noGrp="1"/>
          </p:cNvSpPr>
          <p:nvPr>
            <p:ph type="body" sz="quarter" idx="3"/>
          </p:nvPr>
        </p:nvSpPr>
        <p:spPr>
          <a:xfrm>
            <a:off x="695638" y="4387767"/>
            <a:ext cx="5560375" cy="4155919"/>
          </a:xfrm>
          <a:prstGeom prst="rect">
            <a:avLst/>
          </a:prstGeom>
        </p:spPr>
        <p:txBody>
          <a:bodyPr vert="horz" lIns="91751" tIns="45876" rIns="91751" bIns="4587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772378"/>
            <a:ext cx="3012329" cy="462120"/>
          </a:xfrm>
          <a:prstGeom prst="rect">
            <a:avLst/>
          </a:prstGeom>
        </p:spPr>
        <p:txBody>
          <a:bodyPr vert="horz" lIns="91751" tIns="45876" rIns="91751" bIns="45876" rtlCol="0" anchor="b"/>
          <a:lstStyle>
            <a:lvl1pPr algn="l" fontAlgn="auto">
              <a:spcBef>
                <a:spcPts val="0"/>
              </a:spcBef>
              <a:spcAft>
                <a:spcPts val="0"/>
              </a:spcAft>
              <a:defRPr sz="120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936174" y="8772378"/>
            <a:ext cx="3012329" cy="462120"/>
          </a:xfrm>
          <a:prstGeom prst="rect">
            <a:avLst/>
          </a:prstGeom>
        </p:spPr>
        <p:txBody>
          <a:bodyPr vert="horz" wrap="square" lIns="91751" tIns="45876" rIns="91751" bIns="45876" numCol="1" anchor="b" anchorCtr="0" compatLnSpc="1">
            <a:prstTxWarp prst="textNoShape">
              <a:avLst/>
            </a:prstTxWarp>
          </a:bodyPr>
          <a:lstStyle>
            <a:lvl1pPr algn="r">
              <a:defRPr sz="1200" smtClean="0">
                <a:latin typeface="Calibri" charset="0"/>
              </a:defRPr>
            </a:lvl1pPr>
          </a:lstStyle>
          <a:p>
            <a:pPr>
              <a:defRPr/>
            </a:pPr>
            <a:fld id="{FA7429CF-F8C3-40A0-9F91-5D0F65252839}" type="slidenum">
              <a:rPr lang="en-US"/>
              <a:pPr>
                <a:defRPr/>
              </a:pPr>
              <a:t>‹#›</a:t>
            </a:fld>
            <a:endParaRPr lang="en-US"/>
          </a:p>
        </p:txBody>
      </p:sp>
    </p:spTree>
    <p:extLst>
      <p:ext uri="{BB962C8B-B14F-4D97-AF65-F5344CB8AC3E}">
        <p14:creationId xmlns:p14="http://schemas.microsoft.com/office/powerpoint/2010/main" val="17249287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eia.gov/electricity/annual/html/table7.5.cfm"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A7429CF-F8C3-40A0-9F91-5D0F65252839}" type="slidenum">
              <a:rPr lang="en-US" smtClean="0"/>
              <a:pPr>
                <a:defRPr/>
              </a:pPr>
              <a:t>1</a:t>
            </a:fld>
            <a:endParaRPr lang="en-US"/>
          </a:p>
        </p:txBody>
      </p:sp>
    </p:spTree>
    <p:extLst>
      <p:ext uri="{BB962C8B-B14F-4D97-AF65-F5344CB8AC3E}">
        <p14:creationId xmlns:p14="http://schemas.microsoft.com/office/powerpoint/2010/main" val="3398064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latin typeface="+mn-lt"/>
              </a:rPr>
              <a:t>One PV cell only produces 1 or 2 watts of electricity, which isn't enough power for most applications. </a:t>
            </a:r>
          </a:p>
          <a:p>
            <a:pPr eaLnBrk="1" hangingPunct="1">
              <a:spcBef>
                <a:spcPct val="0"/>
              </a:spcBef>
            </a:pPr>
            <a:endParaRPr lang="en-US" dirty="0" smtClean="0">
              <a:latin typeface="+mn-lt"/>
            </a:endParaRPr>
          </a:p>
          <a:p>
            <a:pPr eaLnBrk="1" hangingPunct="1">
              <a:spcBef>
                <a:spcPct val="0"/>
              </a:spcBef>
            </a:pPr>
            <a:r>
              <a:rPr lang="en-US" dirty="0" smtClean="0">
                <a:latin typeface="+mn-lt"/>
              </a:rPr>
              <a:t>To increase power, groups of solar cells are electrically connected and packaged into weather-tight modules and arrays to provide useful output voltages and currents for a specific power output.</a:t>
            </a:r>
          </a:p>
          <a:p>
            <a:pPr eaLnBrk="1" hangingPunct="1">
              <a:spcBef>
                <a:spcPct val="0"/>
              </a:spcBef>
            </a:pPr>
            <a:endParaRPr lang="en-US" dirty="0" smtClean="0">
              <a:latin typeface="+mn-lt"/>
            </a:endParaRPr>
          </a:p>
          <a:p>
            <a:pPr eaLnBrk="1" hangingPunct="1">
              <a:spcBef>
                <a:spcPct val="20000"/>
              </a:spcBef>
            </a:pPr>
            <a:r>
              <a:rPr lang="en-US" dirty="0" smtClean="0">
                <a:latin typeface="+mn-lt"/>
              </a:rPr>
              <a:t>A PV System typically consists of 3 basic components.</a:t>
            </a:r>
          </a:p>
          <a:p>
            <a:pPr eaLnBrk="1" hangingPunct="1">
              <a:spcBef>
                <a:spcPct val="20000"/>
              </a:spcBef>
              <a:buFontTx/>
              <a:buChar char="•"/>
            </a:pPr>
            <a:endParaRPr lang="en-US" b="1" dirty="0" smtClean="0">
              <a:latin typeface="+mn-lt"/>
              <a:ea typeface="ヒラギノ角ゴ Pro W3" charset="-128"/>
            </a:endParaRPr>
          </a:p>
          <a:p>
            <a:pPr eaLnBrk="1" hangingPunct="1">
              <a:spcBef>
                <a:spcPct val="20000"/>
              </a:spcBef>
              <a:buFontTx/>
              <a:buChar char="•"/>
            </a:pPr>
            <a:r>
              <a:rPr lang="en-US" b="1" dirty="0" smtClean="0">
                <a:latin typeface="+mn-lt"/>
                <a:ea typeface="ヒラギノ角ゴ Pro W3" charset="-128"/>
              </a:rPr>
              <a:t>PV cells</a:t>
            </a:r>
            <a:r>
              <a:rPr lang="en-US" dirty="0" smtClean="0">
                <a:latin typeface="+mn-lt"/>
                <a:ea typeface="ヒラギノ角ゴ Pro W3" charset="-128"/>
              </a:rPr>
              <a:t> - </a:t>
            </a:r>
            <a:r>
              <a:rPr lang="en-US" dirty="0" smtClean="0">
                <a:latin typeface="+mn-lt"/>
              </a:rPr>
              <a:t>Electricity is generated by PV cells, </a:t>
            </a:r>
            <a:r>
              <a:rPr lang="en-US" dirty="0" smtClean="0">
                <a:latin typeface="+mn-lt"/>
                <a:ea typeface="ヒラギノ角ゴ Pro W3" charset="-128"/>
              </a:rPr>
              <a:t> the smallest unit of a PV system</a:t>
            </a:r>
          </a:p>
          <a:p>
            <a:pPr eaLnBrk="1" hangingPunct="1">
              <a:spcBef>
                <a:spcPct val="20000"/>
              </a:spcBef>
              <a:buFontTx/>
              <a:buChar char="•"/>
            </a:pPr>
            <a:endParaRPr lang="en-US" b="1" dirty="0" smtClean="0">
              <a:latin typeface="+mn-lt"/>
              <a:ea typeface="ヒラギノ角ゴ Pro W3" charset="-128"/>
            </a:endParaRPr>
          </a:p>
          <a:p>
            <a:pPr eaLnBrk="1" hangingPunct="1">
              <a:spcBef>
                <a:spcPct val="20000"/>
              </a:spcBef>
              <a:buFontTx/>
              <a:buChar char="•"/>
            </a:pPr>
            <a:r>
              <a:rPr lang="en-US" b="1" dirty="0" smtClean="0">
                <a:latin typeface="+mn-lt"/>
                <a:ea typeface="ヒラギノ角ゴ Pro W3" charset="-128"/>
              </a:rPr>
              <a:t>Modules - </a:t>
            </a:r>
            <a:r>
              <a:rPr lang="en-US" dirty="0" smtClean="0">
                <a:latin typeface="+mn-lt"/>
                <a:ea typeface="ヒラギノ角ゴ Pro W3" charset="-128"/>
              </a:rPr>
              <a:t>PV cells are wired together to form modules which are usually a sealed, or encapsulated, unit of convenient size for handling. </a:t>
            </a:r>
          </a:p>
          <a:p>
            <a:pPr eaLnBrk="1" hangingPunct="1">
              <a:spcBef>
                <a:spcPct val="20000"/>
              </a:spcBef>
            </a:pPr>
            <a:endParaRPr lang="en-US" b="1" dirty="0" smtClean="0">
              <a:latin typeface="+mn-lt"/>
              <a:ea typeface="ヒラギノ角ゴ Pro W3" charset="-128"/>
            </a:endParaRPr>
          </a:p>
          <a:p>
            <a:pPr eaLnBrk="1" hangingPunct="1">
              <a:spcBef>
                <a:spcPct val="20000"/>
              </a:spcBef>
              <a:buFontTx/>
              <a:buChar char="•"/>
            </a:pPr>
            <a:r>
              <a:rPr lang="en-US" b="1" dirty="0" smtClean="0">
                <a:latin typeface="+mn-lt"/>
                <a:ea typeface="ヒラギノ角ゴ Pro W3" charset="-128"/>
              </a:rPr>
              <a:t>Arrays</a:t>
            </a:r>
            <a:r>
              <a:rPr lang="en-US" dirty="0" smtClean="0">
                <a:latin typeface="+mn-lt"/>
                <a:ea typeface="ヒラギノ角ゴ Pro W3" charset="-128"/>
              </a:rPr>
              <a:t> – Groups of panels make up an array.</a:t>
            </a:r>
          </a:p>
          <a:p>
            <a:pPr eaLnBrk="1" hangingPunct="1">
              <a:spcBef>
                <a:spcPct val="0"/>
              </a:spcBef>
            </a:pPr>
            <a:endParaRPr lang="en-US" dirty="0" smtClean="0">
              <a:latin typeface="+mn-lt"/>
              <a:ea typeface="ヒラギノ角ゴ Pro W3" charset="-128"/>
            </a:endParaRPr>
          </a:p>
          <a:p>
            <a:pPr eaLnBrk="1" hangingPunct="1">
              <a:spcBef>
                <a:spcPct val="0"/>
              </a:spcBef>
            </a:pPr>
            <a:endParaRPr lang="en-US" dirty="0" smtClean="0">
              <a:latin typeface="+mn-lt"/>
            </a:endParaRPr>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37366" indent="-283602" eaLnBrk="0" hangingPunct="0">
              <a:defRPr>
                <a:solidFill>
                  <a:schemeClr val="tx1"/>
                </a:solidFill>
                <a:latin typeface="Arial" charset="0"/>
                <a:ea typeface="ＭＳ Ｐゴシック" charset="-128"/>
              </a:defRPr>
            </a:lvl2pPr>
            <a:lvl3pPr marL="1134409" indent="-226882" eaLnBrk="0" hangingPunct="0">
              <a:defRPr>
                <a:solidFill>
                  <a:schemeClr val="tx1"/>
                </a:solidFill>
                <a:latin typeface="Arial" charset="0"/>
                <a:ea typeface="ＭＳ Ｐゴシック" charset="-128"/>
              </a:defRPr>
            </a:lvl3pPr>
            <a:lvl4pPr marL="1588172" indent="-226882" eaLnBrk="0" hangingPunct="0">
              <a:defRPr>
                <a:solidFill>
                  <a:schemeClr val="tx1"/>
                </a:solidFill>
                <a:latin typeface="Arial" charset="0"/>
                <a:ea typeface="ＭＳ Ｐゴシック" charset="-128"/>
              </a:defRPr>
            </a:lvl4pPr>
            <a:lvl5pPr marL="2041936" indent="-226882" eaLnBrk="0" hangingPunct="0">
              <a:defRPr>
                <a:solidFill>
                  <a:schemeClr val="tx1"/>
                </a:solidFill>
                <a:latin typeface="Arial" charset="0"/>
                <a:ea typeface="ＭＳ Ｐゴシック" charset="-128"/>
              </a:defRPr>
            </a:lvl5pPr>
            <a:lvl6pPr marL="2495700" indent="-226882" eaLnBrk="0" fontAlgn="base" hangingPunct="0">
              <a:spcBef>
                <a:spcPct val="0"/>
              </a:spcBef>
              <a:spcAft>
                <a:spcPct val="0"/>
              </a:spcAft>
              <a:defRPr>
                <a:solidFill>
                  <a:schemeClr val="tx1"/>
                </a:solidFill>
                <a:latin typeface="Arial" charset="0"/>
                <a:ea typeface="ＭＳ Ｐゴシック" charset="-128"/>
              </a:defRPr>
            </a:lvl6pPr>
            <a:lvl7pPr marL="2949464" indent="-226882" eaLnBrk="0" fontAlgn="base" hangingPunct="0">
              <a:spcBef>
                <a:spcPct val="0"/>
              </a:spcBef>
              <a:spcAft>
                <a:spcPct val="0"/>
              </a:spcAft>
              <a:defRPr>
                <a:solidFill>
                  <a:schemeClr val="tx1"/>
                </a:solidFill>
                <a:latin typeface="Arial" charset="0"/>
                <a:ea typeface="ＭＳ Ｐゴシック" charset="-128"/>
              </a:defRPr>
            </a:lvl7pPr>
            <a:lvl8pPr marL="3403227" indent="-226882" eaLnBrk="0" fontAlgn="base" hangingPunct="0">
              <a:spcBef>
                <a:spcPct val="0"/>
              </a:spcBef>
              <a:spcAft>
                <a:spcPct val="0"/>
              </a:spcAft>
              <a:defRPr>
                <a:solidFill>
                  <a:schemeClr val="tx1"/>
                </a:solidFill>
                <a:latin typeface="Arial" charset="0"/>
                <a:ea typeface="ＭＳ Ｐゴシック" charset="-128"/>
              </a:defRPr>
            </a:lvl8pPr>
            <a:lvl9pPr marL="3856990" indent="-226882"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FCAE43D3-A7BB-435C-82CD-90371A5A2503}" type="slidenum">
              <a:rPr lang="en-US">
                <a:latin typeface="Calibri" charset="0"/>
              </a:rPr>
              <a:pPr eaLnBrk="1" hangingPunct="1"/>
              <a:t>10</a:t>
            </a:fld>
            <a:endParaRPr lang="en-US">
              <a:latin typeface="Calibri" charset="0"/>
            </a:endParaRPr>
          </a:p>
        </p:txBody>
      </p:sp>
    </p:spTree>
    <p:extLst>
      <p:ext uri="{BB962C8B-B14F-4D97-AF65-F5344CB8AC3E}">
        <p14:creationId xmlns:p14="http://schemas.microsoft.com/office/powerpoint/2010/main" val="25877466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dirty="0" smtClean="0"/>
              <a:t>Solar PV System </a:t>
            </a:r>
          </a:p>
          <a:p>
            <a:pPr eaLnBrk="1" hangingPunct="1">
              <a:lnSpc>
                <a:spcPct val="90000"/>
              </a:lnSpc>
              <a:spcBef>
                <a:spcPct val="0"/>
              </a:spcBef>
            </a:pPr>
            <a:r>
              <a:rPr lang="en-US" dirty="0" smtClean="0"/>
              <a:t>Solar cells produce direct current (DC), therefore they are only directly used for DC equipment. If alternating current (AC) is needed for AC equipment or backup energy is needed, solar photovoltaic systems require other components in addition to solar modules. These components are specially designed to integrate into solar PV systems. The components of a solar photovoltaic system are:</a:t>
            </a:r>
          </a:p>
          <a:p>
            <a:pPr eaLnBrk="1" hangingPunct="1">
              <a:lnSpc>
                <a:spcPct val="90000"/>
              </a:lnSpc>
              <a:spcBef>
                <a:spcPct val="0"/>
              </a:spcBef>
            </a:pPr>
            <a:endParaRPr lang="en-US" dirty="0" smtClean="0">
              <a:solidFill>
                <a:srgbClr val="000000"/>
              </a:solidFill>
            </a:endParaRPr>
          </a:p>
          <a:p>
            <a:pPr eaLnBrk="1" hangingPunct="1">
              <a:lnSpc>
                <a:spcPct val="90000"/>
              </a:lnSpc>
              <a:spcBef>
                <a:spcPct val="0"/>
              </a:spcBef>
              <a:buFontTx/>
              <a:buAutoNum type="arabicPeriod"/>
            </a:pPr>
            <a:r>
              <a:rPr lang="en-US" dirty="0" smtClean="0"/>
              <a:t>Solar Module -- the essential component of any solar PV system that converts sunlight directly into DC electricity.</a:t>
            </a:r>
          </a:p>
          <a:p>
            <a:pPr eaLnBrk="1" hangingPunct="1">
              <a:lnSpc>
                <a:spcPct val="90000"/>
              </a:lnSpc>
              <a:spcBef>
                <a:spcPct val="0"/>
              </a:spcBef>
            </a:pPr>
            <a:r>
              <a:rPr lang="en-US" dirty="0" smtClean="0"/>
              <a:t>	</a:t>
            </a:r>
          </a:p>
          <a:p>
            <a:pPr eaLnBrk="1" hangingPunct="1">
              <a:lnSpc>
                <a:spcPct val="90000"/>
              </a:lnSpc>
              <a:spcBef>
                <a:spcPct val="0"/>
              </a:spcBef>
            </a:pPr>
            <a:r>
              <a:rPr lang="en-US" dirty="0" smtClean="0"/>
              <a:t>2. Solar Charge Controller -- regulates voltage and current from solar arrays, charges the battery, prevents battery from overcharging and also performs controlled over discharges.	</a:t>
            </a:r>
          </a:p>
          <a:p>
            <a:pPr eaLnBrk="1" hangingPunct="1">
              <a:lnSpc>
                <a:spcPct val="90000"/>
              </a:lnSpc>
              <a:spcBef>
                <a:spcPct val="0"/>
              </a:spcBef>
            </a:pPr>
            <a:endParaRPr lang="en-US" dirty="0" smtClean="0"/>
          </a:p>
          <a:p>
            <a:pPr eaLnBrk="1" hangingPunct="1">
              <a:lnSpc>
                <a:spcPct val="90000"/>
              </a:lnSpc>
              <a:spcBef>
                <a:spcPct val="0"/>
              </a:spcBef>
            </a:pPr>
            <a:r>
              <a:rPr lang="en-US" dirty="0" smtClean="0"/>
              <a:t>3.Battery -- stores current electricity produced from solar arrays for use when sunlight is not available.</a:t>
            </a:r>
          </a:p>
          <a:p>
            <a:pPr eaLnBrk="1" hangingPunct="1">
              <a:lnSpc>
                <a:spcPct val="90000"/>
              </a:lnSpc>
              <a:spcBef>
                <a:spcPct val="0"/>
              </a:spcBef>
            </a:pPr>
            <a:r>
              <a:rPr lang="en-US" dirty="0" smtClean="0"/>
              <a:t>	</a:t>
            </a:r>
          </a:p>
          <a:p>
            <a:pPr eaLnBrk="1" hangingPunct="1">
              <a:lnSpc>
                <a:spcPct val="90000"/>
              </a:lnSpc>
              <a:spcBef>
                <a:spcPct val="0"/>
              </a:spcBef>
            </a:pPr>
            <a:r>
              <a:rPr lang="en-US" dirty="0" smtClean="0"/>
              <a:t>4. Inverter -- a critical component of any solar PV system that converts DC power into AC power.</a:t>
            </a:r>
          </a:p>
          <a:p>
            <a:pPr eaLnBrk="1" hangingPunct="1">
              <a:lnSpc>
                <a:spcPct val="90000"/>
              </a:lnSpc>
              <a:spcBef>
                <a:spcPct val="0"/>
              </a:spcBef>
            </a:pPr>
            <a:r>
              <a:rPr lang="en-US" dirty="0" smtClean="0"/>
              <a:t>	</a:t>
            </a:r>
          </a:p>
          <a:p>
            <a:pPr eaLnBrk="1" hangingPunct="1">
              <a:lnSpc>
                <a:spcPct val="90000"/>
              </a:lnSpc>
              <a:spcBef>
                <a:spcPct val="0"/>
              </a:spcBef>
            </a:pPr>
            <a:r>
              <a:rPr lang="en-US" dirty="0" smtClean="0"/>
              <a:t>5. Lightning protection -- prevents electrical equipment from damage caused by lightning or induction of high voltage surge. It is required for the large size and critical solar PV systems, which include grounding.	</a:t>
            </a:r>
          </a:p>
          <a:p>
            <a:pPr eaLnBrk="1" hangingPunct="1">
              <a:lnSpc>
                <a:spcPct val="90000"/>
              </a:lnSpc>
              <a:spcBef>
                <a:spcPct val="0"/>
              </a:spcBef>
            </a:pPr>
            <a:endParaRPr lang="en-US" dirty="0" smtClean="0"/>
          </a:p>
          <a:p>
            <a:pPr eaLnBrk="1" hangingPunct="1">
              <a:spcBef>
                <a:spcPct val="0"/>
              </a:spcBef>
            </a:pPr>
            <a:endParaRPr lang="en-US" dirty="0" smtClean="0"/>
          </a:p>
        </p:txBody>
      </p:sp>
      <p:sp>
        <p:nvSpPr>
          <p:cNvPr id="136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37366" indent="-283602" eaLnBrk="0" hangingPunct="0">
              <a:defRPr>
                <a:solidFill>
                  <a:schemeClr val="tx1"/>
                </a:solidFill>
                <a:latin typeface="Arial" charset="0"/>
                <a:ea typeface="ＭＳ Ｐゴシック" charset="-128"/>
              </a:defRPr>
            </a:lvl2pPr>
            <a:lvl3pPr marL="1134409" indent="-226882" eaLnBrk="0" hangingPunct="0">
              <a:defRPr>
                <a:solidFill>
                  <a:schemeClr val="tx1"/>
                </a:solidFill>
                <a:latin typeface="Arial" charset="0"/>
                <a:ea typeface="ＭＳ Ｐゴシック" charset="-128"/>
              </a:defRPr>
            </a:lvl3pPr>
            <a:lvl4pPr marL="1588172" indent="-226882" eaLnBrk="0" hangingPunct="0">
              <a:defRPr>
                <a:solidFill>
                  <a:schemeClr val="tx1"/>
                </a:solidFill>
                <a:latin typeface="Arial" charset="0"/>
                <a:ea typeface="ＭＳ Ｐゴシック" charset="-128"/>
              </a:defRPr>
            </a:lvl4pPr>
            <a:lvl5pPr marL="2041936" indent="-226882" eaLnBrk="0" hangingPunct="0">
              <a:defRPr>
                <a:solidFill>
                  <a:schemeClr val="tx1"/>
                </a:solidFill>
                <a:latin typeface="Arial" charset="0"/>
                <a:ea typeface="ＭＳ Ｐゴシック" charset="-128"/>
              </a:defRPr>
            </a:lvl5pPr>
            <a:lvl6pPr marL="2495700" indent="-226882" eaLnBrk="0" fontAlgn="base" hangingPunct="0">
              <a:spcBef>
                <a:spcPct val="0"/>
              </a:spcBef>
              <a:spcAft>
                <a:spcPct val="0"/>
              </a:spcAft>
              <a:defRPr>
                <a:solidFill>
                  <a:schemeClr val="tx1"/>
                </a:solidFill>
                <a:latin typeface="Arial" charset="0"/>
                <a:ea typeface="ＭＳ Ｐゴシック" charset="-128"/>
              </a:defRPr>
            </a:lvl6pPr>
            <a:lvl7pPr marL="2949464" indent="-226882" eaLnBrk="0" fontAlgn="base" hangingPunct="0">
              <a:spcBef>
                <a:spcPct val="0"/>
              </a:spcBef>
              <a:spcAft>
                <a:spcPct val="0"/>
              </a:spcAft>
              <a:defRPr>
                <a:solidFill>
                  <a:schemeClr val="tx1"/>
                </a:solidFill>
                <a:latin typeface="Arial" charset="0"/>
                <a:ea typeface="ＭＳ Ｐゴシック" charset="-128"/>
              </a:defRPr>
            </a:lvl7pPr>
            <a:lvl8pPr marL="3403227" indent="-226882" eaLnBrk="0" fontAlgn="base" hangingPunct="0">
              <a:spcBef>
                <a:spcPct val="0"/>
              </a:spcBef>
              <a:spcAft>
                <a:spcPct val="0"/>
              </a:spcAft>
              <a:defRPr>
                <a:solidFill>
                  <a:schemeClr val="tx1"/>
                </a:solidFill>
                <a:latin typeface="Arial" charset="0"/>
                <a:ea typeface="ＭＳ Ｐゴシック" charset="-128"/>
              </a:defRPr>
            </a:lvl8pPr>
            <a:lvl9pPr marL="3856990" indent="-226882"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CAFFA742-A7F5-4DBA-8C0F-07F0C707CA1F}" type="slidenum">
              <a:rPr lang="en-US">
                <a:latin typeface="Calibri" charset="0"/>
              </a:rPr>
              <a:pPr eaLnBrk="1" hangingPunct="1"/>
              <a:t>11</a:t>
            </a:fld>
            <a:endParaRPr lang="en-US">
              <a:latin typeface="Calibri" charset="0"/>
            </a:endParaRPr>
          </a:p>
        </p:txBody>
      </p:sp>
    </p:spTree>
    <p:extLst>
      <p:ext uri="{BB962C8B-B14F-4D97-AF65-F5344CB8AC3E}">
        <p14:creationId xmlns:p14="http://schemas.microsoft.com/office/powerpoint/2010/main" val="23702797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A PV system produces DC-current.</a:t>
            </a:r>
          </a:p>
          <a:p>
            <a:pPr eaLnBrk="1" hangingPunct="1">
              <a:spcBef>
                <a:spcPct val="0"/>
              </a:spcBef>
            </a:pPr>
            <a:endParaRPr lang="en-US" dirty="0" smtClean="0"/>
          </a:p>
          <a:p>
            <a:pPr eaLnBrk="1" hangingPunct="1">
              <a:spcBef>
                <a:spcPct val="0"/>
              </a:spcBef>
            </a:pPr>
            <a:r>
              <a:rPr lang="en-US" dirty="0" smtClean="0"/>
              <a:t>The DC current goes into an Inverter where it becomes AC current.</a:t>
            </a:r>
          </a:p>
          <a:p>
            <a:pPr eaLnBrk="1" hangingPunct="1">
              <a:spcBef>
                <a:spcPct val="0"/>
              </a:spcBef>
            </a:pPr>
            <a:endParaRPr lang="en-US" dirty="0" smtClean="0"/>
          </a:p>
          <a:p>
            <a:pPr eaLnBrk="1" hangingPunct="1">
              <a:spcBef>
                <a:spcPct val="0"/>
              </a:spcBef>
            </a:pPr>
            <a:r>
              <a:rPr lang="en-US" dirty="0" smtClean="0"/>
              <a:t>An inverter is connected to your home’s or building’s electric system, and to your meter.</a:t>
            </a:r>
          </a:p>
          <a:p>
            <a:pPr eaLnBrk="1" hangingPunct="1">
              <a:spcBef>
                <a:spcPct val="0"/>
              </a:spcBef>
            </a:pPr>
            <a:endParaRPr lang="en-US" dirty="0" smtClean="0"/>
          </a:p>
          <a:p>
            <a:pPr eaLnBrk="1" hangingPunct="1">
              <a:spcBef>
                <a:spcPct val="0"/>
              </a:spcBef>
            </a:pPr>
            <a:r>
              <a:rPr lang="en-US" dirty="0" smtClean="0"/>
              <a:t>You use all electricity needed, while all excess electricity goes into the grid.</a:t>
            </a:r>
          </a:p>
          <a:p>
            <a:pPr eaLnBrk="1" hangingPunct="1">
              <a:spcBef>
                <a:spcPct val="0"/>
              </a:spcBef>
            </a:pPr>
            <a:endParaRPr lang="en-US" dirty="0" smtClean="0"/>
          </a:p>
          <a:p>
            <a:pPr eaLnBrk="1" hangingPunct="1">
              <a:spcBef>
                <a:spcPct val="0"/>
              </a:spcBef>
            </a:pPr>
            <a:r>
              <a:rPr lang="en-US" dirty="0" smtClean="0"/>
              <a:t>Electricity that goes into the grid is purchased from you by your utility company through Net Metering, usually at retail price.</a:t>
            </a:r>
          </a:p>
          <a:p>
            <a:pPr eaLnBrk="1" hangingPunct="1">
              <a:spcBef>
                <a:spcPct val="0"/>
              </a:spcBef>
            </a:pPr>
            <a:endParaRPr lang="en-US" dirty="0" smtClean="0"/>
          </a:p>
          <a:p>
            <a:pPr eaLnBrk="1" hangingPunct="1">
              <a:spcBef>
                <a:spcPct val="0"/>
              </a:spcBef>
            </a:pPr>
            <a:r>
              <a:rPr lang="en-US" dirty="0" smtClean="0"/>
              <a:t>While this option is not offered by many utility companies, the number is growing. In 2002, there 4,472 customers who participated in net metering programs. In 2007, there were 48,820 customers using the net metering program.</a:t>
            </a:r>
          </a:p>
        </p:txBody>
      </p:sp>
      <p:sp>
        <p:nvSpPr>
          <p:cNvPr id="137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37366" indent="-283602" eaLnBrk="0" hangingPunct="0">
              <a:defRPr>
                <a:solidFill>
                  <a:schemeClr val="tx1"/>
                </a:solidFill>
                <a:latin typeface="Arial" charset="0"/>
                <a:ea typeface="ＭＳ Ｐゴシック" charset="-128"/>
              </a:defRPr>
            </a:lvl2pPr>
            <a:lvl3pPr marL="1134409" indent="-226882" eaLnBrk="0" hangingPunct="0">
              <a:defRPr>
                <a:solidFill>
                  <a:schemeClr val="tx1"/>
                </a:solidFill>
                <a:latin typeface="Arial" charset="0"/>
                <a:ea typeface="ＭＳ Ｐゴシック" charset="-128"/>
              </a:defRPr>
            </a:lvl3pPr>
            <a:lvl4pPr marL="1588172" indent="-226882" eaLnBrk="0" hangingPunct="0">
              <a:defRPr>
                <a:solidFill>
                  <a:schemeClr val="tx1"/>
                </a:solidFill>
                <a:latin typeface="Arial" charset="0"/>
                <a:ea typeface="ＭＳ Ｐゴシック" charset="-128"/>
              </a:defRPr>
            </a:lvl4pPr>
            <a:lvl5pPr marL="2041936" indent="-226882" eaLnBrk="0" hangingPunct="0">
              <a:defRPr>
                <a:solidFill>
                  <a:schemeClr val="tx1"/>
                </a:solidFill>
                <a:latin typeface="Arial" charset="0"/>
                <a:ea typeface="ＭＳ Ｐゴシック" charset="-128"/>
              </a:defRPr>
            </a:lvl5pPr>
            <a:lvl6pPr marL="2495700" indent="-226882" eaLnBrk="0" fontAlgn="base" hangingPunct="0">
              <a:spcBef>
                <a:spcPct val="0"/>
              </a:spcBef>
              <a:spcAft>
                <a:spcPct val="0"/>
              </a:spcAft>
              <a:defRPr>
                <a:solidFill>
                  <a:schemeClr val="tx1"/>
                </a:solidFill>
                <a:latin typeface="Arial" charset="0"/>
                <a:ea typeface="ＭＳ Ｐゴシック" charset="-128"/>
              </a:defRPr>
            </a:lvl6pPr>
            <a:lvl7pPr marL="2949464" indent="-226882" eaLnBrk="0" fontAlgn="base" hangingPunct="0">
              <a:spcBef>
                <a:spcPct val="0"/>
              </a:spcBef>
              <a:spcAft>
                <a:spcPct val="0"/>
              </a:spcAft>
              <a:defRPr>
                <a:solidFill>
                  <a:schemeClr val="tx1"/>
                </a:solidFill>
                <a:latin typeface="Arial" charset="0"/>
                <a:ea typeface="ＭＳ Ｐゴシック" charset="-128"/>
              </a:defRPr>
            </a:lvl7pPr>
            <a:lvl8pPr marL="3403227" indent="-226882" eaLnBrk="0" fontAlgn="base" hangingPunct="0">
              <a:spcBef>
                <a:spcPct val="0"/>
              </a:spcBef>
              <a:spcAft>
                <a:spcPct val="0"/>
              </a:spcAft>
              <a:defRPr>
                <a:solidFill>
                  <a:schemeClr val="tx1"/>
                </a:solidFill>
                <a:latin typeface="Arial" charset="0"/>
                <a:ea typeface="ＭＳ Ｐゴシック" charset="-128"/>
              </a:defRPr>
            </a:lvl8pPr>
            <a:lvl9pPr marL="3856990" indent="-226882"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A6040C87-D510-4411-9FE6-0073B0FC751B}" type="slidenum">
              <a:rPr lang="en-US">
                <a:latin typeface="Calibri" charset="0"/>
              </a:rPr>
              <a:pPr eaLnBrk="1" hangingPunct="1"/>
              <a:t>12</a:t>
            </a:fld>
            <a:endParaRPr lang="en-US">
              <a:latin typeface="Calibri" charset="0"/>
            </a:endParaRPr>
          </a:p>
        </p:txBody>
      </p:sp>
    </p:spTree>
    <p:extLst>
      <p:ext uri="{BB962C8B-B14F-4D97-AF65-F5344CB8AC3E}">
        <p14:creationId xmlns:p14="http://schemas.microsoft.com/office/powerpoint/2010/main" val="14545895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528">
              <a:defRPr/>
            </a:pPr>
            <a:r>
              <a:rPr lang="en-US" b="1" dirty="0">
                <a:latin typeface="Arial" pitchFamily="34" charset="0"/>
                <a:cs typeface="Arial" pitchFamily="34" charset="0"/>
              </a:rPr>
              <a:t>Source: </a:t>
            </a:r>
            <a:r>
              <a:rPr lang="en-US" dirty="0">
                <a:latin typeface="Arial" pitchFamily="34" charset="0"/>
                <a:cs typeface="Arial" pitchFamily="34" charset="0"/>
              </a:rPr>
              <a:t>U.S. Energy Information Administration, </a:t>
            </a:r>
            <a:r>
              <a:rPr lang="en-US" dirty="0">
                <a:latin typeface="Arial" pitchFamily="34" charset="0"/>
                <a:cs typeface="Arial" pitchFamily="34" charset="0"/>
                <a:hlinkClick r:id="rId3"/>
              </a:rPr>
              <a:t>Electric Power Annual</a:t>
            </a:r>
            <a:r>
              <a:rPr lang="en-US" dirty="0">
                <a:latin typeface="Arial" pitchFamily="34" charset="0"/>
                <a:cs typeface="Arial" pitchFamily="34" charset="0"/>
              </a:rPr>
              <a:t>. </a:t>
            </a:r>
            <a:br>
              <a:rPr lang="en-US" dirty="0">
                <a:latin typeface="Arial" pitchFamily="34" charset="0"/>
                <a:cs typeface="Arial" pitchFamily="34" charset="0"/>
              </a:rPr>
            </a:br>
            <a:r>
              <a:rPr lang="en-US" b="1" dirty="0">
                <a:latin typeface="Arial" pitchFamily="34" charset="0"/>
                <a:cs typeface="Arial" pitchFamily="34" charset="0"/>
              </a:rPr>
              <a:t>Note: </a:t>
            </a:r>
            <a:r>
              <a:rPr lang="en-US" dirty="0">
                <a:latin typeface="Arial" pitchFamily="34" charset="0"/>
                <a:cs typeface="Arial" pitchFamily="34" charset="0"/>
              </a:rPr>
              <a:t>The chart counts the number of net-metering customers and does not indicate the generator size or amount of generation. Non-residential includes the commercial and industrial sectors; net-metered generators in these sectors are typically larger than residential generators. </a:t>
            </a:r>
          </a:p>
          <a:p>
            <a:endParaRPr lang="en-US" dirty="0"/>
          </a:p>
        </p:txBody>
      </p:sp>
      <p:sp>
        <p:nvSpPr>
          <p:cNvPr id="4" name="Slide Number Placeholder 3"/>
          <p:cNvSpPr>
            <a:spLocks noGrp="1"/>
          </p:cNvSpPr>
          <p:nvPr>
            <p:ph type="sldNum" sz="quarter" idx="10"/>
          </p:nvPr>
        </p:nvSpPr>
        <p:spPr/>
        <p:txBody>
          <a:bodyPr/>
          <a:lstStyle/>
          <a:p>
            <a:pPr>
              <a:defRPr/>
            </a:pPr>
            <a:fld id="{FA7429CF-F8C3-40A0-9F91-5D0F65252839}" type="slidenum">
              <a:rPr lang="en-US" smtClean="0"/>
              <a:pPr>
                <a:defRPr/>
              </a:pPr>
              <a:t>13</a:t>
            </a:fld>
            <a:endParaRPr lang="en-US"/>
          </a:p>
        </p:txBody>
      </p:sp>
    </p:spTree>
    <p:extLst>
      <p:ext uri="{BB962C8B-B14F-4D97-AF65-F5344CB8AC3E}">
        <p14:creationId xmlns:p14="http://schemas.microsoft.com/office/powerpoint/2010/main" val="5418304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200" dirty="0" smtClean="0">
                <a:latin typeface="+mn-lt"/>
              </a:rPr>
              <a:t>In order to generate large amounts of electricity which can be fed into the electric grid, large number of arrays can be wired together to form an Array Field.</a:t>
            </a:r>
          </a:p>
          <a:p>
            <a:pPr eaLnBrk="1" hangingPunct="1">
              <a:spcBef>
                <a:spcPct val="0"/>
              </a:spcBef>
            </a:pPr>
            <a:endParaRPr lang="en-US" sz="1200" dirty="0" smtClean="0">
              <a:latin typeface="+mn-lt"/>
            </a:endParaRPr>
          </a:p>
          <a:p>
            <a:pPr defTabSz="907528" eaLnBrk="1" hangingPunct="1">
              <a:spcBef>
                <a:spcPct val="0"/>
              </a:spcBef>
              <a:defRPr/>
            </a:pPr>
            <a:r>
              <a:rPr lang="en-US" sz="1200" dirty="0">
                <a:latin typeface="+mn-lt"/>
              </a:rPr>
              <a:t>Some utility companies in the U.S. are turning to large PV systems to help meet peak power demand and reduce the need for building new power plants.</a:t>
            </a:r>
          </a:p>
          <a:p>
            <a:pPr eaLnBrk="1" hangingPunct="1">
              <a:spcBef>
                <a:spcPct val="0"/>
              </a:spcBef>
            </a:pPr>
            <a:endParaRPr lang="en-US" sz="1200" dirty="0" smtClean="0">
              <a:latin typeface="+mn-lt"/>
            </a:endParaRPr>
          </a:p>
        </p:txBody>
      </p:sp>
      <p:sp>
        <p:nvSpPr>
          <p:cNvPr id="138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37366" indent="-283602" eaLnBrk="0" hangingPunct="0">
              <a:defRPr>
                <a:solidFill>
                  <a:schemeClr val="tx1"/>
                </a:solidFill>
                <a:latin typeface="Arial" charset="0"/>
                <a:ea typeface="ＭＳ Ｐゴシック" charset="-128"/>
              </a:defRPr>
            </a:lvl2pPr>
            <a:lvl3pPr marL="1134409" indent="-226882" eaLnBrk="0" hangingPunct="0">
              <a:defRPr>
                <a:solidFill>
                  <a:schemeClr val="tx1"/>
                </a:solidFill>
                <a:latin typeface="Arial" charset="0"/>
                <a:ea typeface="ＭＳ Ｐゴシック" charset="-128"/>
              </a:defRPr>
            </a:lvl3pPr>
            <a:lvl4pPr marL="1588172" indent="-226882" eaLnBrk="0" hangingPunct="0">
              <a:defRPr>
                <a:solidFill>
                  <a:schemeClr val="tx1"/>
                </a:solidFill>
                <a:latin typeface="Arial" charset="0"/>
                <a:ea typeface="ＭＳ Ｐゴシック" charset="-128"/>
              </a:defRPr>
            </a:lvl4pPr>
            <a:lvl5pPr marL="2041936" indent="-226882" eaLnBrk="0" hangingPunct="0">
              <a:defRPr>
                <a:solidFill>
                  <a:schemeClr val="tx1"/>
                </a:solidFill>
                <a:latin typeface="Arial" charset="0"/>
                <a:ea typeface="ＭＳ Ｐゴシック" charset="-128"/>
              </a:defRPr>
            </a:lvl5pPr>
            <a:lvl6pPr marL="2495700" indent="-226882" eaLnBrk="0" fontAlgn="base" hangingPunct="0">
              <a:spcBef>
                <a:spcPct val="0"/>
              </a:spcBef>
              <a:spcAft>
                <a:spcPct val="0"/>
              </a:spcAft>
              <a:defRPr>
                <a:solidFill>
                  <a:schemeClr val="tx1"/>
                </a:solidFill>
                <a:latin typeface="Arial" charset="0"/>
                <a:ea typeface="ＭＳ Ｐゴシック" charset="-128"/>
              </a:defRPr>
            </a:lvl6pPr>
            <a:lvl7pPr marL="2949464" indent="-226882" eaLnBrk="0" fontAlgn="base" hangingPunct="0">
              <a:spcBef>
                <a:spcPct val="0"/>
              </a:spcBef>
              <a:spcAft>
                <a:spcPct val="0"/>
              </a:spcAft>
              <a:defRPr>
                <a:solidFill>
                  <a:schemeClr val="tx1"/>
                </a:solidFill>
                <a:latin typeface="Arial" charset="0"/>
                <a:ea typeface="ＭＳ Ｐゴシック" charset="-128"/>
              </a:defRPr>
            </a:lvl7pPr>
            <a:lvl8pPr marL="3403227" indent="-226882" eaLnBrk="0" fontAlgn="base" hangingPunct="0">
              <a:spcBef>
                <a:spcPct val="0"/>
              </a:spcBef>
              <a:spcAft>
                <a:spcPct val="0"/>
              </a:spcAft>
              <a:defRPr>
                <a:solidFill>
                  <a:schemeClr val="tx1"/>
                </a:solidFill>
                <a:latin typeface="Arial" charset="0"/>
                <a:ea typeface="ＭＳ Ｐゴシック" charset="-128"/>
              </a:defRPr>
            </a:lvl8pPr>
            <a:lvl9pPr marL="3856990" indent="-226882"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51061A87-2A62-48E2-8C40-AC0CC501ADF4}" type="slidenum">
              <a:rPr lang="en-US">
                <a:latin typeface="Calibri" charset="0"/>
              </a:rPr>
              <a:pPr eaLnBrk="1" hangingPunct="1"/>
              <a:t>14</a:t>
            </a:fld>
            <a:endParaRPr lang="en-US">
              <a:latin typeface="Calibri" charset="0"/>
            </a:endParaRPr>
          </a:p>
        </p:txBody>
      </p:sp>
    </p:spTree>
    <p:extLst>
      <p:ext uri="{BB962C8B-B14F-4D97-AF65-F5344CB8AC3E}">
        <p14:creationId xmlns:p14="http://schemas.microsoft.com/office/powerpoint/2010/main" val="16425438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37366" indent="-283602" eaLnBrk="0" hangingPunct="0">
              <a:defRPr>
                <a:solidFill>
                  <a:schemeClr val="tx1"/>
                </a:solidFill>
                <a:latin typeface="Arial" charset="0"/>
                <a:ea typeface="ＭＳ Ｐゴシック" charset="-128"/>
              </a:defRPr>
            </a:lvl2pPr>
            <a:lvl3pPr marL="1134409" indent="-226882" eaLnBrk="0" hangingPunct="0">
              <a:defRPr>
                <a:solidFill>
                  <a:schemeClr val="tx1"/>
                </a:solidFill>
                <a:latin typeface="Arial" charset="0"/>
                <a:ea typeface="ＭＳ Ｐゴシック" charset="-128"/>
              </a:defRPr>
            </a:lvl3pPr>
            <a:lvl4pPr marL="1588172" indent="-226882" eaLnBrk="0" hangingPunct="0">
              <a:defRPr>
                <a:solidFill>
                  <a:schemeClr val="tx1"/>
                </a:solidFill>
                <a:latin typeface="Arial" charset="0"/>
                <a:ea typeface="ＭＳ Ｐゴシック" charset="-128"/>
              </a:defRPr>
            </a:lvl4pPr>
            <a:lvl5pPr marL="2041936" indent="-226882" eaLnBrk="0" hangingPunct="0">
              <a:defRPr>
                <a:solidFill>
                  <a:schemeClr val="tx1"/>
                </a:solidFill>
                <a:latin typeface="Arial" charset="0"/>
                <a:ea typeface="ＭＳ Ｐゴシック" charset="-128"/>
              </a:defRPr>
            </a:lvl5pPr>
            <a:lvl6pPr marL="2495700" indent="-226882" eaLnBrk="0" fontAlgn="base" hangingPunct="0">
              <a:spcBef>
                <a:spcPct val="0"/>
              </a:spcBef>
              <a:spcAft>
                <a:spcPct val="0"/>
              </a:spcAft>
              <a:defRPr>
                <a:solidFill>
                  <a:schemeClr val="tx1"/>
                </a:solidFill>
                <a:latin typeface="Arial" charset="0"/>
                <a:ea typeface="ＭＳ Ｐゴシック" charset="-128"/>
              </a:defRPr>
            </a:lvl6pPr>
            <a:lvl7pPr marL="2949464" indent="-226882" eaLnBrk="0" fontAlgn="base" hangingPunct="0">
              <a:spcBef>
                <a:spcPct val="0"/>
              </a:spcBef>
              <a:spcAft>
                <a:spcPct val="0"/>
              </a:spcAft>
              <a:defRPr>
                <a:solidFill>
                  <a:schemeClr val="tx1"/>
                </a:solidFill>
                <a:latin typeface="Arial" charset="0"/>
                <a:ea typeface="ＭＳ Ｐゴシック" charset="-128"/>
              </a:defRPr>
            </a:lvl7pPr>
            <a:lvl8pPr marL="3403227" indent="-226882" eaLnBrk="0" fontAlgn="base" hangingPunct="0">
              <a:spcBef>
                <a:spcPct val="0"/>
              </a:spcBef>
              <a:spcAft>
                <a:spcPct val="0"/>
              </a:spcAft>
              <a:defRPr>
                <a:solidFill>
                  <a:schemeClr val="tx1"/>
                </a:solidFill>
                <a:latin typeface="Arial" charset="0"/>
                <a:ea typeface="ＭＳ Ｐゴシック" charset="-128"/>
              </a:defRPr>
            </a:lvl8pPr>
            <a:lvl9pPr marL="3856990" indent="-226882"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210C23A1-E01F-4849-BD2F-2AD9C77EA8EB}" type="slidenum">
              <a:rPr lang="en-US">
                <a:latin typeface="Calibri" charset="0"/>
              </a:rPr>
              <a:pPr eaLnBrk="1" hangingPunct="1"/>
              <a:t>15</a:t>
            </a:fld>
            <a:endParaRPr lang="en-US">
              <a:latin typeface="Calibri" charset="0"/>
            </a:endParaRPr>
          </a:p>
        </p:txBody>
      </p:sp>
      <p:sp>
        <p:nvSpPr>
          <p:cNvPr id="1402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200" dirty="0">
                <a:latin typeface="+mn-lt"/>
              </a:rPr>
              <a:t>Photovoltaic systems are ideal for remote applications where other power sources are impractical or unavailable, such as in the Swiss Alps or on navigational buoys. It is not practical to connect these applications to an electric grid.  They are also used to power small, independently placed objects, such as billboards and road signs.</a:t>
            </a:r>
          </a:p>
        </p:txBody>
      </p:sp>
    </p:spTree>
    <p:extLst>
      <p:ext uri="{BB962C8B-B14F-4D97-AF65-F5344CB8AC3E}">
        <p14:creationId xmlns:p14="http://schemas.microsoft.com/office/powerpoint/2010/main" val="39795738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A7429CF-F8C3-40A0-9F91-5D0F65252839}" type="slidenum">
              <a:rPr lang="en-US" smtClean="0"/>
              <a:pPr>
                <a:defRPr/>
              </a:pPr>
              <a:t>16</a:t>
            </a:fld>
            <a:endParaRPr lang="en-US"/>
          </a:p>
        </p:txBody>
      </p:sp>
    </p:spTree>
    <p:extLst>
      <p:ext uri="{BB962C8B-B14F-4D97-AF65-F5344CB8AC3E}">
        <p14:creationId xmlns:p14="http://schemas.microsoft.com/office/powerpoint/2010/main" val="33316910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Solar</a:t>
            </a:r>
            <a:r>
              <a:rPr lang="en-US" baseline="0" dirty="0" smtClean="0"/>
              <a:t> energy produces no air pollution, thermal pollution, or water pollution, nor does acquiring solar energy disrupt a natural environment.  The sun simply shines whether we use the energy or not.  Solar energy is a completely sustainable energy source.  Yes, one day the sun </a:t>
            </a:r>
            <a:r>
              <a:rPr lang="en-US" i="1" baseline="0" dirty="0" smtClean="0"/>
              <a:t>will</a:t>
            </a:r>
            <a:r>
              <a:rPr lang="en-US" i="0" baseline="0" dirty="0" smtClean="0"/>
              <a:t> stop producing energy, but if that happens we will have more problems to worry about than how we’ll charge our cell phones!  Solar energy is one of the last free resources available to us, and it is available to us in such vast quantities we could never use all of it at any given time.  Because the sun shines everywhere, and not just where people are, it can be used in places where electricity may not be otherwise available or practical. </a:t>
            </a:r>
            <a:endParaRPr lang="en-US" dirty="0"/>
          </a:p>
        </p:txBody>
      </p:sp>
      <p:sp>
        <p:nvSpPr>
          <p:cNvPr id="4" name="Slide Number Placeholder 3"/>
          <p:cNvSpPr>
            <a:spLocks noGrp="1"/>
          </p:cNvSpPr>
          <p:nvPr>
            <p:ph type="sldNum" sz="quarter" idx="10"/>
          </p:nvPr>
        </p:nvSpPr>
        <p:spPr/>
        <p:txBody>
          <a:bodyPr/>
          <a:lstStyle/>
          <a:p>
            <a:pPr>
              <a:defRPr/>
            </a:pPr>
            <a:fld id="{FA7429CF-F8C3-40A0-9F91-5D0F65252839}" type="slidenum">
              <a:rPr lang="en-US" smtClean="0"/>
              <a:pPr>
                <a:defRPr/>
              </a:pPr>
              <a:t>17</a:t>
            </a:fld>
            <a:endParaRPr lang="en-US"/>
          </a:p>
        </p:txBody>
      </p:sp>
    </p:spTree>
    <p:extLst>
      <p:ext uri="{BB962C8B-B14F-4D97-AF65-F5344CB8AC3E}">
        <p14:creationId xmlns:p14="http://schemas.microsoft.com/office/powerpoint/2010/main" val="39866727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a:t>
            </a:r>
            <a:r>
              <a:rPr lang="en-US" dirty="0" err="1" smtClean="0"/>
              <a:t>photovoltaics</a:t>
            </a:r>
            <a:r>
              <a:rPr lang="en-US" baseline="0" dirty="0" smtClean="0"/>
              <a:t> are only 17-20% efficient.  There are some experimental and developmental technologies being used in laboratories and by the space industry that are more efficient, but even those maximize at 43%.  However, no energy is output in delivering the energy source to the PV panel; it is already right there to use, and does not require any initial energy or materials to get it to the site of use.</a:t>
            </a:r>
          </a:p>
          <a:p>
            <a:endParaRPr lang="en-US" baseline="0" dirty="0" smtClean="0"/>
          </a:p>
          <a:p>
            <a:r>
              <a:rPr lang="en-US" baseline="0" dirty="0" smtClean="0"/>
              <a:t>Because the sun is not shining constantly all the time in any given location, it cannot be counted on for continuous energy.  The amount of solar energy available to an entity depends completely on the latitude, climate, time of day, and amount of air pollution present.  Clouds or particulate matter in the air will lessen the amount of solar energy available to use in a PV cell.  Higher latitudes do not receive as intense of sunlight as more tropical areas, and therefore will not be able to produce as much power through </a:t>
            </a:r>
            <a:r>
              <a:rPr lang="en-US" baseline="0" dirty="0" err="1" smtClean="0"/>
              <a:t>photovoltaics</a:t>
            </a:r>
            <a:r>
              <a:rPr lang="en-US" baseline="0" dirty="0" smtClean="0"/>
              <a:t>.  All of these limit the degree to which </a:t>
            </a:r>
            <a:r>
              <a:rPr lang="en-US" baseline="0" dirty="0" err="1" smtClean="0"/>
              <a:t>photovoltaics</a:t>
            </a:r>
            <a:r>
              <a:rPr lang="en-US" baseline="0" dirty="0" smtClean="0"/>
              <a:t> can be used.</a:t>
            </a:r>
          </a:p>
          <a:p>
            <a:endParaRPr lang="en-US" baseline="0" dirty="0" smtClean="0"/>
          </a:p>
          <a:p>
            <a:r>
              <a:rPr lang="en-US" baseline="0" dirty="0" smtClean="0"/>
              <a:t>Another negative aspect to using </a:t>
            </a:r>
            <a:r>
              <a:rPr lang="en-US" baseline="0" dirty="0" err="1" smtClean="0"/>
              <a:t>photovoltaics</a:t>
            </a:r>
            <a:r>
              <a:rPr lang="en-US" baseline="0" dirty="0" smtClean="0"/>
              <a:t> is in the production of the materials in a PV cell.  The entire production process does have a negative environmental impact, primarily from the energy required to produce the PV cell.  There is a very small amount of heavy metals, such as lead and cobalt, produced in the purification of the materials being used, but that is far </a:t>
            </a:r>
            <a:r>
              <a:rPr lang="en-US" baseline="0" dirty="0" err="1" smtClean="0"/>
              <a:t>outshadowed</a:t>
            </a:r>
            <a:r>
              <a:rPr lang="en-US" baseline="0" dirty="0" smtClean="0"/>
              <a:t> by the amount of carbon dioxide and other air pollutants produced when the electricity necessary for production is generated.  Replacing conventional, fossil fuel based electrical power generation will significantly reduce this impact.  Furthermore, because the site of heavy metal toxicity is kept isolated at just production facilities, it can be more closely monitored and regulated than if the materials were more wide-spread.</a:t>
            </a:r>
            <a:endParaRPr lang="en-US" dirty="0"/>
          </a:p>
        </p:txBody>
      </p:sp>
      <p:sp>
        <p:nvSpPr>
          <p:cNvPr id="4" name="Slide Number Placeholder 3"/>
          <p:cNvSpPr>
            <a:spLocks noGrp="1"/>
          </p:cNvSpPr>
          <p:nvPr>
            <p:ph type="sldNum" sz="quarter" idx="10"/>
          </p:nvPr>
        </p:nvSpPr>
        <p:spPr/>
        <p:txBody>
          <a:bodyPr/>
          <a:lstStyle/>
          <a:p>
            <a:pPr>
              <a:defRPr/>
            </a:pPr>
            <a:fld id="{FA7429CF-F8C3-40A0-9F91-5D0F65252839}" type="slidenum">
              <a:rPr lang="en-US" smtClean="0"/>
              <a:pPr>
                <a:defRPr/>
              </a:pPr>
              <a:t>18</a:t>
            </a:fld>
            <a:endParaRPr lang="en-US"/>
          </a:p>
        </p:txBody>
      </p:sp>
    </p:spTree>
    <p:extLst>
      <p:ext uri="{BB962C8B-B14F-4D97-AF65-F5344CB8AC3E}">
        <p14:creationId xmlns:p14="http://schemas.microsoft.com/office/powerpoint/2010/main" val="17209941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A7429CF-F8C3-40A0-9F91-5D0F65252839}" type="slidenum">
              <a:rPr lang="en-US" smtClean="0"/>
              <a:pPr>
                <a:defRPr/>
              </a:pPr>
              <a:t>19</a:t>
            </a:fld>
            <a:endParaRPr lang="en-US"/>
          </a:p>
        </p:txBody>
      </p:sp>
    </p:spTree>
    <p:extLst>
      <p:ext uri="{BB962C8B-B14F-4D97-AF65-F5344CB8AC3E}">
        <p14:creationId xmlns:p14="http://schemas.microsoft.com/office/powerpoint/2010/main" val="2682723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Electricity</a:t>
            </a:r>
            <a:r>
              <a:rPr lang="en-US" baseline="0" dirty="0" smtClean="0"/>
              <a:t> is simply the movement of electrons in one general direction, often through a conductor.  A conductor is a substance that easily allows the flow of electrons through it, and the electron clouds of the atoms or molecules will often overlap.  Each electron has a certain amount of electrical charge attributed to it, and electrical current measures the number of electrical charges passing a fixed point in one second.  The units for current are Amperes, and it’s represented by the variable I.</a:t>
            </a:r>
          </a:p>
          <a:p>
            <a:endParaRPr lang="en-US" baseline="0" dirty="0" smtClean="0"/>
          </a:p>
          <a:p>
            <a:r>
              <a:rPr lang="en-US" baseline="0" dirty="0" smtClean="0"/>
              <a:t>Voltage is to electricity as water pressure is to water flow.  The higher the voltage, the harder the “push,” or the </a:t>
            </a:r>
            <a:r>
              <a:rPr lang="en-US" i="1" baseline="0" dirty="0" smtClean="0"/>
              <a:t>greater potential</a:t>
            </a:r>
            <a:r>
              <a:rPr lang="en-US" i="0" baseline="0" dirty="0" smtClean="0"/>
              <a:t> for electrons to move.  In fact, voltage is defined as electrical potential.  The unit for measuring voltage is the Volt and it’s represented by V.</a:t>
            </a:r>
          </a:p>
          <a:p>
            <a:endParaRPr lang="en-US" i="0" baseline="0" dirty="0" smtClean="0"/>
          </a:p>
          <a:p>
            <a:r>
              <a:rPr lang="en-US" i="0" baseline="0" dirty="0" smtClean="0"/>
              <a:t>Power is mathematically calculated by multiplying the current in Amps by the voltage in Volts.  Or, P=</a:t>
            </a:r>
            <a:r>
              <a:rPr lang="en-US" i="0" baseline="0" dirty="0" err="1" smtClean="0"/>
              <a:t>VxI</a:t>
            </a:r>
            <a:r>
              <a:rPr lang="en-US" i="0" baseline="0" dirty="0" smtClean="0"/>
              <a:t>.  Power is literally how much can get done in a certain amount of time.  In this case, it is a combination of voltage and current that is necessary to accomplish a certain task, such as running a dishwasher or lighting a room.</a:t>
            </a:r>
          </a:p>
          <a:p>
            <a:endParaRPr lang="en-US" i="0" baseline="0" dirty="0" smtClean="0"/>
          </a:p>
          <a:p>
            <a:r>
              <a:rPr lang="en-US" i="0" baseline="0" dirty="0" smtClean="0"/>
              <a:t>A circuit is a closed-loop pathway through which electrons can flow.  A circuit involves a power source, such as a battery or solar cell, and a load, such as a light bulb or electrical motor.  An open circuit is one that is not fully connected, such as when the switch is turned “off.”  A closed circuit is one that is closed and electrons are moving.  Often, circuits that are left closed, with electricity flowing, for long periods of time get hot.  This is because as the energy is passed from electron to electron, some of that energy is lost in the transfer to thermal energy.  Thus, the wires or components in the circuit get hot.</a:t>
            </a:r>
          </a:p>
          <a:p>
            <a:endParaRPr lang="en-US" i="0" baseline="0" dirty="0" smtClean="0"/>
          </a:p>
          <a:p>
            <a:r>
              <a:rPr lang="en-US" i="0" baseline="0" dirty="0" smtClean="0"/>
              <a:t>A series circuit is one in which multiple objects are connected one after another, and there is only one way for electrons to flow.  A parallel circuit in one in which there are multiple loops for electrons to flow.  The next slide shows schematic diagrams for circuits.</a:t>
            </a:r>
            <a:endParaRPr lang="en-US" dirty="0"/>
          </a:p>
        </p:txBody>
      </p:sp>
      <p:sp>
        <p:nvSpPr>
          <p:cNvPr id="4" name="Slide Number Placeholder 3"/>
          <p:cNvSpPr>
            <a:spLocks noGrp="1"/>
          </p:cNvSpPr>
          <p:nvPr>
            <p:ph type="sldNum" sz="quarter" idx="10"/>
          </p:nvPr>
        </p:nvSpPr>
        <p:spPr/>
        <p:txBody>
          <a:bodyPr/>
          <a:lstStyle/>
          <a:p>
            <a:pPr>
              <a:defRPr/>
            </a:pPr>
            <a:fld id="{FA7429CF-F8C3-40A0-9F91-5D0F65252839}" type="slidenum">
              <a:rPr lang="en-US" smtClean="0"/>
              <a:pPr>
                <a:defRPr/>
              </a:pPr>
              <a:t>2</a:t>
            </a:fld>
            <a:endParaRPr lang="en-US"/>
          </a:p>
        </p:txBody>
      </p:sp>
    </p:spTree>
    <p:extLst>
      <p:ext uri="{BB962C8B-B14F-4D97-AF65-F5344CB8AC3E}">
        <p14:creationId xmlns:p14="http://schemas.microsoft.com/office/powerpoint/2010/main" val="31500289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DC Voltage </a:t>
            </a:r>
          </a:p>
          <a:p>
            <a:pPr marL="226882" indent="-226882">
              <a:buAutoNum type="arabicPeriod"/>
            </a:pPr>
            <a:r>
              <a:rPr lang="en-US" dirty="0"/>
              <a:t>Connect RED lead to </a:t>
            </a:r>
            <a:r>
              <a:rPr lang="en-US" dirty="0" err="1"/>
              <a:t>VΩmA</a:t>
            </a:r>
            <a:r>
              <a:rPr lang="en-US" dirty="0"/>
              <a:t> socket and BLACK to COM. </a:t>
            </a:r>
          </a:p>
          <a:p>
            <a:pPr marL="226882" indent="-226882">
              <a:buAutoNum type="arabicPeriod"/>
            </a:pPr>
            <a:r>
              <a:rPr lang="en-US" dirty="0"/>
              <a:t>Set SWITCH to highest setting on DC VOLTAGE scale (1000). </a:t>
            </a:r>
          </a:p>
          <a:p>
            <a:pPr marL="226882" indent="-226882">
              <a:buAutoNum type="arabicPeriod"/>
            </a:pPr>
            <a:r>
              <a:rPr lang="en-US" dirty="0"/>
              <a:t>Connect leads to the device to be tested using the alligator clips provided. </a:t>
            </a:r>
          </a:p>
          <a:p>
            <a:pPr marL="226882" indent="-226882">
              <a:buAutoNum type="arabicPeriod"/>
            </a:pPr>
            <a:r>
              <a:rPr lang="en-US" dirty="0"/>
              <a:t>Adjust SWITCH to lower settings until a satisfactory reading is obtained. </a:t>
            </a:r>
          </a:p>
          <a:p>
            <a:pPr marL="226882" indent="-226882">
              <a:buAutoNum type="arabicPeriod"/>
            </a:pPr>
            <a:r>
              <a:rPr lang="en-US" dirty="0"/>
              <a:t>With the photovoltaic modules and array, the 20 setting usually provides the best reading. </a:t>
            </a:r>
          </a:p>
          <a:p>
            <a:r>
              <a:rPr lang="en-US" b="1" dirty="0"/>
              <a:t>DC Current </a:t>
            </a:r>
          </a:p>
          <a:p>
            <a:pPr marL="226882" indent="-226882">
              <a:buAutoNum type="arabicPeriod"/>
            </a:pPr>
            <a:r>
              <a:rPr lang="en-US" dirty="0"/>
              <a:t>Connect RED lead to </a:t>
            </a:r>
            <a:r>
              <a:rPr lang="en-US" dirty="0" err="1"/>
              <a:t>VΩmA</a:t>
            </a:r>
            <a:r>
              <a:rPr lang="en-US" dirty="0"/>
              <a:t> connector and BLACK to COM. </a:t>
            </a:r>
          </a:p>
          <a:p>
            <a:pPr marL="226882" indent="-226882">
              <a:buAutoNum type="arabicPeriod"/>
            </a:pPr>
            <a:r>
              <a:rPr lang="en-US" dirty="0"/>
              <a:t>Set SWITCH to 10 ADC setting. </a:t>
            </a:r>
          </a:p>
          <a:p>
            <a:pPr marL="226882" indent="-226882">
              <a:buAutoNum type="arabicPeriod"/>
            </a:pPr>
            <a:r>
              <a:rPr lang="en-US" dirty="0"/>
              <a:t>Connect leads to the device to be tested using the alligator clips provided. </a:t>
            </a:r>
          </a:p>
          <a:p>
            <a:endParaRPr lang="en-US" dirty="0"/>
          </a:p>
          <a:p>
            <a:r>
              <a:rPr lang="en-US" i="1" dirty="0"/>
              <a:t>Note: The reading indicates DC AMPS; a reading of 0.25 amps equals 250 ma (milliamps). </a:t>
            </a:r>
            <a:endParaRPr lang="en-US" dirty="0"/>
          </a:p>
        </p:txBody>
      </p:sp>
      <p:sp>
        <p:nvSpPr>
          <p:cNvPr id="4" name="Slide Number Placeholder 3"/>
          <p:cNvSpPr>
            <a:spLocks noGrp="1"/>
          </p:cNvSpPr>
          <p:nvPr>
            <p:ph type="sldNum" sz="quarter" idx="10"/>
          </p:nvPr>
        </p:nvSpPr>
        <p:spPr/>
        <p:txBody>
          <a:bodyPr/>
          <a:lstStyle/>
          <a:p>
            <a:pPr>
              <a:defRPr/>
            </a:pPr>
            <a:fld id="{FA7429CF-F8C3-40A0-9F91-5D0F65252839}" type="slidenum">
              <a:rPr lang="en-US" smtClean="0"/>
              <a:pPr>
                <a:defRPr/>
              </a:pPr>
              <a:t>20</a:t>
            </a:fld>
            <a:endParaRPr lang="en-US"/>
          </a:p>
        </p:txBody>
      </p:sp>
    </p:spTree>
    <p:extLst>
      <p:ext uri="{BB962C8B-B14F-4D97-AF65-F5344CB8AC3E}">
        <p14:creationId xmlns:p14="http://schemas.microsoft.com/office/powerpoint/2010/main" val="39729824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A7429CF-F8C3-40A0-9F91-5D0F65252839}" type="slidenum">
              <a:rPr lang="en-US" smtClean="0"/>
              <a:pPr>
                <a:defRPr/>
              </a:pPr>
              <a:t>21</a:t>
            </a:fld>
            <a:endParaRPr lang="en-US"/>
          </a:p>
        </p:txBody>
      </p:sp>
    </p:spTree>
    <p:extLst>
      <p:ext uri="{BB962C8B-B14F-4D97-AF65-F5344CB8AC3E}">
        <p14:creationId xmlns:p14="http://schemas.microsoft.com/office/powerpoint/2010/main" val="4071301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Homes, Christmas lights, and many other</a:t>
            </a:r>
            <a:r>
              <a:rPr lang="en-US" baseline="0" dirty="0" smtClean="0"/>
              <a:t> things are wired in parallel, because one component not working will not shut off the whole circuit.  Old Christmas lights, which went dark when just one bulb burned out, were wired in series.  Both ways of wiring circuits have advantages and disadvantages, depending on the application and components involved.</a:t>
            </a:r>
          </a:p>
          <a:p>
            <a:endParaRPr lang="en-US" baseline="0" dirty="0" smtClean="0"/>
          </a:p>
          <a:p>
            <a:r>
              <a:rPr lang="en-US" baseline="0" dirty="0" smtClean="0"/>
              <a:t>Squiggly lines in the diagrams indicate resistors.  Because all electrical objects have a certain amount of resistance to electrical current flow, any device can be represented by a resistor.  The most commonly used educational load is a little light bulb or a buzzer of some sort.</a:t>
            </a:r>
            <a:endParaRPr lang="en-US" dirty="0"/>
          </a:p>
        </p:txBody>
      </p:sp>
      <p:sp>
        <p:nvSpPr>
          <p:cNvPr id="4" name="Slide Number Placeholder 3"/>
          <p:cNvSpPr>
            <a:spLocks noGrp="1"/>
          </p:cNvSpPr>
          <p:nvPr>
            <p:ph type="sldNum" sz="quarter" idx="10"/>
          </p:nvPr>
        </p:nvSpPr>
        <p:spPr/>
        <p:txBody>
          <a:bodyPr/>
          <a:lstStyle/>
          <a:p>
            <a:pPr>
              <a:defRPr/>
            </a:pPr>
            <a:fld id="{FA7429CF-F8C3-40A0-9F91-5D0F65252839}" type="slidenum">
              <a:rPr lang="en-US" smtClean="0"/>
              <a:pPr>
                <a:defRPr/>
              </a:pPr>
              <a:t>3</a:t>
            </a:fld>
            <a:endParaRPr lang="en-US"/>
          </a:p>
        </p:txBody>
      </p:sp>
    </p:spTree>
    <p:extLst>
      <p:ext uri="{BB962C8B-B14F-4D97-AF65-F5344CB8AC3E}">
        <p14:creationId xmlns:p14="http://schemas.microsoft.com/office/powerpoint/2010/main" val="3797244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earliest,</a:t>
            </a:r>
            <a:r>
              <a:rPr lang="en-US" baseline="0" dirty="0" smtClean="0"/>
              <a:t> purposeful generation of electricity used electrochemical cells, or wet cells, which were the precursors to today’s batteries.  Batteries produce DC, or </a:t>
            </a:r>
            <a:r>
              <a:rPr lang="en-US" i="1" baseline="0" dirty="0" smtClean="0"/>
              <a:t>direct </a:t>
            </a:r>
            <a:r>
              <a:rPr lang="en-US" i="0" baseline="0" dirty="0" smtClean="0"/>
              <a:t>current, power.  The current in DC power runs in one direction only.  Most</a:t>
            </a:r>
            <a:r>
              <a:rPr lang="en-US" baseline="0" dirty="0" smtClean="0"/>
              <a:t> electronics, such as stereos, speakers, and computers, operate on DC.  With DC the electrical current occurs in one direction only through the circuit.</a:t>
            </a:r>
          </a:p>
          <a:p>
            <a:endParaRPr lang="en-US" baseline="0" dirty="0" smtClean="0"/>
          </a:p>
          <a:p>
            <a:r>
              <a:rPr lang="en-US" baseline="0" dirty="0" smtClean="0"/>
              <a:t>Alternating current was developed by Nicola Tesla and was adopted by Westinghouse and others as a means of distributing electricity without using super-high voltage.  The electrical current in an AC circuit changes direction; standard US wiring works on 60 changes in direction per second, or 60 Hertz.  AC current can be “stepped” up or down in its voltage using transformers, and this allows it to be transmitted over great distances.  To use AC current to power things like computers and cell phone chargers, a AC/DC converter is connected, either within the power cord itself or in the device.</a:t>
            </a:r>
            <a:endParaRPr lang="en-US" dirty="0"/>
          </a:p>
        </p:txBody>
      </p:sp>
      <p:sp>
        <p:nvSpPr>
          <p:cNvPr id="4" name="Slide Number Placeholder 3"/>
          <p:cNvSpPr>
            <a:spLocks noGrp="1"/>
          </p:cNvSpPr>
          <p:nvPr>
            <p:ph type="sldNum" sz="quarter" idx="10"/>
          </p:nvPr>
        </p:nvSpPr>
        <p:spPr/>
        <p:txBody>
          <a:bodyPr/>
          <a:lstStyle/>
          <a:p>
            <a:pPr>
              <a:defRPr/>
            </a:pPr>
            <a:fld id="{FA7429CF-F8C3-40A0-9F91-5D0F65252839}" type="slidenum">
              <a:rPr lang="en-US" smtClean="0"/>
              <a:pPr>
                <a:defRPr/>
              </a:pPr>
              <a:t>4</a:t>
            </a:fld>
            <a:endParaRPr lang="en-US"/>
          </a:p>
        </p:txBody>
      </p:sp>
    </p:spTree>
    <p:extLst>
      <p:ext uri="{BB962C8B-B14F-4D97-AF65-F5344CB8AC3E}">
        <p14:creationId xmlns:p14="http://schemas.microsoft.com/office/powerpoint/2010/main" val="1882885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Photovoltaic systems convert sunlight directly into electricity, and are potentially one of the most useful of the renewable energy technologies.</a:t>
            </a:r>
          </a:p>
          <a:p>
            <a:pPr eaLnBrk="1" hangingPunct="1">
              <a:spcBef>
                <a:spcPct val="0"/>
              </a:spcBef>
            </a:pPr>
            <a:endParaRPr lang="en-US" dirty="0" smtClean="0"/>
          </a:p>
          <a:p>
            <a:pPr eaLnBrk="1" hangingPunct="1">
              <a:spcBef>
                <a:spcPct val="0"/>
              </a:spcBef>
            </a:pPr>
            <a:r>
              <a:rPr lang="en-US" dirty="0" smtClean="0"/>
              <a:t>Also known as solar cells, PV systems are already an important part of our lives. The simplest systems power many of the small calculators and wrist watches we use everyday.</a:t>
            </a:r>
          </a:p>
        </p:txBody>
      </p:sp>
      <p:sp>
        <p:nvSpPr>
          <p:cNvPr id="1300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37366" indent="-283602" eaLnBrk="0" hangingPunct="0">
              <a:defRPr>
                <a:solidFill>
                  <a:schemeClr val="tx1"/>
                </a:solidFill>
                <a:latin typeface="Arial" charset="0"/>
                <a:ea typeface="ＭＳ Ｐゴシック" charset="-128"/>
              </a:defRPr>
            </a:lvl2pPr>
            <a:lvl3pPr marL="1134409" indent="-226882" eaLnBrk="0" hangingPunct="0">
              <a:defRPr>
                <a:solidFill>
                  <a:schemeClr val="tx1"/>
                </a:solidFill>
                <a:latin typeface="Arial" charset="0"/>
                <a:ea typeface="ＭＳ Ｐゴシック" charset="-128"/>
              </a:defRPr>
            </a:lvl3pPr>
            <a:lvl4pPr marL="1588172" indent="-226882" eaLnBrk="0" hangingPunct="0">
              <a:defRPr>
                <a:solidFill>
                  <a:schemeClr val="tx1"/>
                </a:solidFill>
                <a:latin typeface="Arial" charset="0"/>
                <a:ea typeface="ＭＳ Ｐゴシック" charset="-128"/>
              </a:defRPr>
            </a:lvl4pPr>
            <a:lvl5pPr marL="2041936" indent="-226882" eaLnBrk="0" hangingPunct="0">
              <a:defRPr>
                <a:solidFill>
                  <a:schemeClr val="tx1"/>
                </a:solidFill>
                <a:latin typeface="Arial" charset="0"/>
                <a:ea typeface="ＭＳ Ｐゴシック" charset="-128"/>
              </a:defRPr>
            </a:lvl5pPr>
            <a:lvl6pPr marL="2495700" indent="-226882" eaLnBrk="0" fontAlgn="base" hangingPunct="0">
              <a:spcBef>
                <a:spcPct val="0"/>
              </a:spcBef>
              <a:spcAft>
                <a:spcPct val="0"/>
              </a:spcAft>
              <a:defRPr>
                <a:solidFill>
                  <a:schemeClr val="tx1"/>
                </a:solidFill>
                <a:latin typeface="Arial" charset="0"/>
                <a:ea typeface="ＭＳ Ｐゴシック" charset="-128"/>
              </a:defRPr>
            </a:lvl6pPr>
            <a:lvl7pPr marL="2949464" indent="-226882" eaLnBrk="0" fontAlgn="base" hangingPunct="0">
              <a:spcBef>
                <a:spcPct val="0"/>
              </a:spcBef>
              <a:spcAft>
                <a:spcPct val="0"/>
              </a:spcAft>
              <a:defRPr>
                <a:solidFill>
                  <a:schemeClr val="tx1"/>
                </a:solidFill>
                <a:latin typeface="Arial" charset="0"/>
                <a:ea typeface="ＭＳ Ｐゴシック" charset="-128"/>
              </a:defRPr>
            </a:lvl7pPr>
            <a:lvl8pPr marL="3403227" indent="-226882" eaLnBrk="0" fontAlgn="base" hangingPunct="0">
              <a:spcBef>
                <a:spcPct val="0"/>
              </a:spcBef>
              <a:spcAft>
                <a:spcPct val="0"/>
              </a:spcAft>
              <a:defRPr>
                <a:solidFill>
                  <a:schemeClr val="tx1"/>
                </a:solidFill>
                <a:latin typeface="Arial" charset="0"/>
                <a:ea typeface="ＭＳ Ｐゴシック" charset="-128"/>
              </a:defRPr>
            </a:lvl8pPr>
            <a:lvl9pPr marL="3856990" indent="-226882"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72817577-A1AC-47F3-B6AB-4B162FDCD103}" type="slidenum">
              <a:rPr lang="en-US">
                <a:latin typeface="Calibri" charset="0"/>
              </a:rPr>
              <a:pPr eaLnBrk="1" hangingPunct="1"/>
              <a:t>5</a:t>
            </a:fld>
            <a:endParaRPr lang="en-US">
              <a:latin typeface="Calibri" charset="0"/>
            </a:endParaRPr>
          </a:p>
        </p:txBody>
      </p:sp>
    </p:spTree>
    <p:extLst>
      <p:ext uri="{BB962C8B-B14F-4D97-AF65-F5344CB8AC3E}">
        <p14:creationId xmlns:p14="http://schemas.microsoft.com/office/powerpoint/2010/main" val="2910235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07528">
              <a:defRPr/>
            </a:pPr>
            <a:r>
              <a:rPr lang="en-US" baseline="0" dirty="0" smtClean="0">
                <a:latin typeface="+mn-lt"/>
              </a:rPr>
              <a:t>Elements are arranged in the periodic table such that groups – columns – of elements have the same numbers of valence (outer) electrons.  The valence electrons dictate the chemical behavior of the element. </a:t>
            </a:r>
          </a:p>
          <a:p>
            <a:endParaRPr lang="en-US" dirty="0" smtClean="0">
              <a:latin typeface="+mn-lt"/>
            </a:endParaRPr>
          </a:p>
          <a:p>
            <a:r>
              <a:rPr lang="en-US" dirty="0" smtClean="0">
                <a:latin typeface="+mn-lt"/>
              </a:rPr>
              <a:t>Silicon is the most common semiconductor, but germanium is also used.  A semiconductor will only conduct electricity</a:t>
            </a:r>
            <a:r>
              <a:rPr lang="en-US" baseline="0" dirty="0" smtClean="0">
                <a:latin typeface="+mn-lt"/>
              </a:rPr>
              <a:t> under certain conditions, so it’s more easily controlled than something like copper or silver. Silicon has four valence electrons.</a:t>
            </a:r>
          </a:p>
          <a:p>
            <a:endParaRPr lang="en-US" baseline="0" dirty="0" smtClean="0">
              <a:latin typeface="+mn-lt"/>
            </a:endParaRPr>
          </a:p>
          <a:p>
            <a:r>
              <a:rPr lang="en-US" baseline="0" dirty="0" smtClean="0">
                <a:latin typeface="+mn-lt"/>
              </a:rPr>
              <a:t>Boron, like all elements in its group, has only three valence electrons, which means it can easily accept electrons.  Phosphorous, like all elements in its group, has five valence electrons, and can easily lose an electron.  These two elements make suitable doping materials in photovoltaic cells because of their ability to give up or accept electrons.  Doping materials are substances added in small quantities to a semiconductor to create an imbalance, of sorts, in electron distribution.</a:t>
            </a:r>
            <a:endParaRPr lang="en-US" dirty="0" smtClean="0">
              <a:latin typeface="+mn-lt"/>
            </a:endParaRPr>
          </a:p>
        </p:txBody>
      </p:sp>
      <p:sp>
        <p:nvSpPr>
          <p:cNvPr id="133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37366" indent="-283602" eaLnBrk="0" hangingPunct="0">
              <a:defRPr>
                <a:solidFill>
                  <a:schemeClr val="tx1"/>
                </a:solidFill>
                <a:latin typeface="Arial" charset="0"/>
                <a:ea typeface="ＭＳ Ｐゴシック" charset="-128"/>
              </a:defRPr>
            </a:lvl2pPr>
            <a:lvl3pPr marL="1134409" indent="-226882" eaLnBrk="0" hangingPunct="0">
              <a:defRPr>
                <a:solidFill>
                  <a:schemeClr val="tx1"/>
                </a:solidFill>
                <a:latin typeface="Arial" charset="0"/>
                <a:ea typeface="ＭＳ Ｐゴシック" charset="-128"/>
              </a:defRPr>
            </a:lvl3pPr>
            <a:lvl4pPr marL="1588172" indent="-226882" eaLnBrk="0" hangingPunct="0">
              <a:defRPr>
                <a:solidFill>
                  <a:schemeClr val="tx1"/>
                </a:solidFill>
                <a:latin typeface="Arial" charset="0"/>
                <a:ea typeface="ＭＳ Ｐゴシック" charset="-128"/>
              </a:defRPr>
            </a:lvl4pPr>
            <a:lvl5pPr marL="2041936" indent="-226882" eaLnBrk="0" hangingPunct="0">
              <a:defRPr>
                <a:solidFill>
                  <a:schemeClr val="tx1"/>
                </a:solidFill>
                <a:latin typeface="Arial" charset="0"/>
                <a:ea typeface="ＭＳ Ｐゴシック" charset="-128"/>
              </a:defRPr>
            </a:lvl5pPr>
            <a:lvl6pPr marL="2495700" indent="-226882" eaLnBrk="0" fontAlgn="base" hangingPunct="0">
              <a:spcBef>
                <a:spcPct val="0"/>
              </a:spcBef>
              <a:spcAft>
                <a:spcPct val="0"/>
              </a:spcAft>
              <a:defRPr>
                <a:solidFill>
                  <a:schemeClr val="tx1"/>
                </a:solidFill>
                <a:latin typeface="Arial" charset="0"/>
                <a:ea typeface="ＭＳ Ｐゴシック" charset="-128"/>
              </a:defRPr>
            </a:lvl6pPr>
            <a:lvl7pPr marL="2949464" indent="-226882" eaLnBrk="0" fontAlgn="base" hangingPunct="0">
              <a:spcBef>
                <a:spcPct val="0"/>
              </a:spcBef>
              <a:spcAft>
                <a:spcPct val="0"/>
              </a:spcAft>
              <a:defRPr>
                <a:solidFill>
                  <a:schemeClr val="tx1"/>
                </a:solidFill>
                <a:latin typeface="Arial" charset="0"/>
                <a:ea typeface="ＭＳ Ｐゴシック" charset="-128"/>
              </a:defRPr>
            </a:lvl7pPr>
            <a:lvl8pPr marL="3403227" indent="-226882" eaLnBrk="0" fontAlgn="base" hangingPunct="0">
              <a:spcBef>
                <a:spcPct val="0"/>
              </a:spcBef>
              <a:spcAft>
                <a:spcPct val="0"/>
              </a:spcAft>
              <a:defRPr>
                <a:solidFill>
                  <a:schemeClr val="tx1"/>
                </a:solidFill>
                <a:latin typeface="Arial" charset="0"/>
                <a:ea typeface="ＭＳ Ｐゴシック" charset="-128"/>
              </a:defRPr>
            </a:lvl8pPr>
            <a:lvl9pPr marL="3856990" indent="-226882"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B9A8E26C-D4BA-487C-8F70-ACE2776158A3}" type="slidenum">
              <a:rPr lang="en-US">
                <a:latin typeface="Calibri" charset="0"/>
              </a:rPr>
              <a:pPr eaLnBrk="1" hangingPunct="1"/>
              <a:t>6</a:t>
            </a:fld>
            <a:endParaRPr lang="en-US">
              <a:latin typeface="Calibri" charset="0"/>
            </a:endParaRPr>
          </a:p>
        </p:txBody>
      </p:sp>
    </p:spTree>
    <p:extLst>
      <p:ext uri="{BB962C8B-B14F-4D97-AF65-F5344CB8AC3E}">
        <p14:creationId xmlns:p14="http://schemas.microsoft.com/office/powerpoint/2010/main" val="4145092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85000" lnSpcReduction="20000"/>
          </a:bodyPr>
          <a:lstStyle/>
          <a:p>
            <a:pPr eaLnBrk="1" hangingPunct="1">
              <a:spcBef>
                <a:spcPct val="0"/>
              </a:spcBef>
            </a:pPr>
            <a:r>
              <a:rPr lang="en-US" dirty="0" smtClean="0"/>
              <a:t>The photovoltaic cell is the basic building block of a PV system.  Individual cells can vary in sizes from about 1cm to about 10 cm across.  Most cells are made with silicon today.  Silicon must be purified– this is one of the biggest expenses in the production of solar cells.</a:t>
            </a:r>
          </a:p>
          <a:p>
            <a:pPr eaLnBrk="1" hangingPunct="1">
              <a:spcBef>
                <a:spcPct val="0"/>
              </a:spcBef>
            </a:pPr>
            <a:endParaRPr lang="en-US" dirty="0" smtClean="0"/>
          </a:p>
          <a:p>
            <a:pPr eaLnBrk="1" hangingPunct="1">
              <a:spcBef>
                <a:spcPct val="0"/>
              </a:spcBef>
            </a:pPr>
            <a:r>
              <a:rPr lang="en-US" dirty="0"/>
              <a:t>A slab (or wafer) of pure silicon is used to make a PV cell. The top of the slab is very thinly diffused with an “n” dopant, such as phosphorous. On the base of the slab, a small amount of a “p” dopant, typically boron, is diffused. The boron side of the slab is 1,000 times thicker than the phosphorous side. Dopants are similar in atomic structure to the primary material. The phosphorous has one more electron in its outer shell than silicon, and the boron has one less. These dopants help create the electric field that motivates the energetic electrons out of the cell created when light strikes the PV cell. </a:t>
            </a:r>
          </a:p>
          <a:p>
            <a:pPr eaLnBrk="1" hangingPunct="1">
              <a:spcBef>
                <a:spcPct val="0"/>
              </a:spcBef>
            </a:pPr>
            <a:endParaRPr lang="en-US" dirty="0"/>
          </a:p>
          <a:p>
            <a:pPr eaLnBrk="1" hangingPunct="1">
              <a:spcBef>
                <a:spcPct val="0"/>
              </a:spcBef>
            </a:pPr>
            <a:r>
              <a:rPr lang="en-US" dirty="0"/>
              <a:t>The phosphorous gives the wafer of silicon an excess of free electrons; it has a negative character. This is called the n-type silicon (n = negative). The n-type silicon is not charged—it has an equal number of protons and electrons—but some of the electrons are not held tightly to the atoms. They are free to move to different locations within the layer. </a:t>
            </a:r>
          </a:p>
          <a:p>
            <a:pPr eaLnBrk="1" hangingPunct="1">
              <a:spcBef>
                <a:spcPct val="0"/>
              </a:spcBef>
            </a:pPr>
            <a:endParaRPr lang="en-US" dirty="0"/>
          </a:p>
          <a:p>
            <a:pPr eaLnBrk="1" hangingPunct="1">
              <a:spcBef>
                <a:spcPct val="0"/>
              </a:spcBef>
            </a:pPr>
            <a:r>
              <a:rPr lang="en-US" dirty="0"/>
              <a:t>The boron gives the wafer of the silicon a positive character, which will cause electrons to flow toward it. The base of the silicon is called p-type silicon (p = positive). The p-type silicon has an equal number of protons and electrons; it has a positive character, but not a positive charge.</a:t>
            </a:r>
          </a:p>
          <a:p>
            <a:pPr eaLnBrk="1" hangingPunct="1">
              <a:spcBef>
                <a:spcPct val="0"/>
              </a:spcBef>
            </a:pPr>
            <a:endParaRPr lang="en-US" dirty="0"/>
          </a:p>
          <a:p>
            <a:pPr eaLnBrk="1" hangingPunct="1">
              <a:spcBef>
                <a:spcPct val="0"/>
              </a:spcBef>
            </a:pPr>
            <a:r>
              <a:rPr lang="en-US" dirty="0"/>
              <a:t>Where the n-type silicon and p-type silicon meet, free electrons from the n-type flow into the p-type for a split second, then form a barrier to prevent more electrons from moving between the two sides. This point of contact and barrier is called the p-n junction. </a:t>
            </a:r>
          </a:p>
          <a:p>
            <a:pPr eaLnBrk="1" hangingPunct="1">
              <a:spcBef>
                <a:spcPct val="0"/>
              </a:spcBef>
            </a:pPr>
            <a:endParaRPr lang="en-US" dirty="0"/>
          </a:p>
          <a:p>
            <a:pPr eaLnBrk="1" hangingPunct="1">
              <a:spcBef>
                <a:spcPct val="0"/>
              </a:spcBef>
            </a:pPr>
            <a:r>
              <a:rPr lang="en-US" dirty="0"/>
              <a:t>When both sides of the silicon slab are doped, there is a negative charge in the p-type section of the junction and a positive charge in the n-type section of the junction due to movement of the electrons and “holes” at the junction of the two types of materials. This imbalance in electrical charge at the p-n junction produces an electric field between the p-type and n-type. </a:t>
            </a:r>
          </a:p>
          <a:p>
            <a:pPr eaLnBrk="1" hangingPunct="1">
              <a:spcBef>
                <a:spcPct val="0"/>
              </a:spcBef>
            </a:pPr>
            <a:endParaRPr lang="en-US" dirty="0"/>
          </a:p>
          <a:p>
            <a:pPr defTabSz="907528" eaLnBrk="1" hangingPunct="1">
              <a:spcBef>
                <a:spcPct val="0"/>
              </a:spcBef>
              <a:defRPr/>
            </a:pPr>
            <a:r>
              <a:rPr lang="en-US" dirty="0"/>
              <a:t>If the PV cell is placed in the sun, photons of light strike the electrons in the p-n junction and energize them, knocking them free of their atoms. These electrons are attracted to the positive charge in the n-type silicon and repelled by the negative charge in the p-type silicon. Most photon-electron collisions actually occur in the silicon base. </a:t>
            </a:r>
          </a:p>
          <a:p>
            <a:pPr eaLnBrk="1" hangingPunct="1">
              <a:spcBef>
                <a:spcPct val="0"/>
              </a:spcBef>
            </a:pPr>
            <a:endParaRPr lang="en-US" dirty="0"/>
          </a:p>
        </p:txBody>
      </p:sp>
      <p:sp>
        <p:nvSpPr>
          <p:cNvPr id="1310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37366" indent="-283602" eaLnBrk="0" hangingPunct="0">
              <a:defRPr>
                <a:solidFill>
                  <a:schemeClr val="tx1"/>
                </a:solidFill>
                <a:latin typeface="Arial" charset="0"/>
                <a:ea typeface="ＭＳ Ｐゴシック" charset="-128"/>
              </a:defRPr>
            </a:lvl2pPr>
            <a:lvl3pPr marL="1134409" indent="-226882" eaLnBrk="0" hangingPunct="0">
              <a:defRPr>
                <a:solidFill>
                  <a:schemeClr val="tx1"/>
                </a:solidFill>
                <a:latin typeface="Arial" charset="0"/>
                <a:ea typeface="ＭＳ Ｐゴシック" charset="-128"/>
              </a:defRPr>
            </a:lvl3pPr>
            <a:lvl4pPr marL="1588172" indent="-226882" eaLnBrk="0" hangingPunct="0">
              <a:defRPr>
                <a:solidFill>
                  <a:schemeClr val="tx1"/>
                </a:solidFill>
                <a:latin typeface="Arial" charset="0"/>
                <a:ea typeface="ＭＳ Ｐゴシック" charset="-128"/>
              </a:defRPr>
            </a:lvl4pPr>
            <a:lvl5pPr marL="2041936" indent="-226882" eaLnBrk="0" hangingPunct="0">
              <a:defRPr>
                <a:solidFill>
                  <a:schemeClr val="tx1"/>
                </a:solidFill>
                <a:latin typeface="Arial" charset="0"/>
                <a:ea typeface="ＭＳ Ｐゴシック" charset="-128"/>
              </a:defRPr>
            </a:lvl5pPr>
            <a:lvl6pPr marL="2495700" indent="-226882" eaLnBrk="0" fontAlgn="base" hangingPunct="0">
              <a:spcBef>
                <a:spcPct val="0"/>
              </a:spcBef>
              <a:spcAft>
                <a:spcPct val="0"/>
              </a:spcAft>
              <a:defRPr>
                <a:solidFill>
                  <a:schemeClr val="tx1"/>
                </a:solidFill>
                <a:latin typeface="Arial" charset="0"/>
                <a:ea typeface="ＭＳ Ｐゴシック" charset="-128"/>
              </a:defRPr>
            </a:lvl6pPr>
            <a:lvl7pPr marL="2949464" indent="-226882" eaLnBrk="0" fontAlgn="base" hangingPunct="0">
              <a:spcBef>
                <a:spcPct val="0"/>
              </a:spcBef>
              <a:spcAft>
                <a:spcPct val="0"/>
              </a:spcAft>
              <a:defRPr>
                <a:solidFill>
                  <a:schemeClr val="tx1"/>
                </a:solidFill>
                <a:latin typeface="Arial" charset="0"/>
                <a:ea typeface="ＭＳ Ｐゴシック" charset="-128"/>
              </a:defRPr>
            </a:lvl7pPr>
            <a:lvl8pPr marL="3403227" indent="-226882" eaLnBrk="0" fontAlgn="base" hangingPunct="0">
              <a:spcBef>
                <a:spcPct val="0"/>
              </a:spcBef>
              <a:spcAft>
                <a:spcPct val="0"/>
              </a:spcAft>
              <a:defRPr>
                <a:solidFill>
                  <a:schemeClr val="tx1"/>
                </a:solidFill>
                <a:latin typeface="Arial" charset="0"/>
                <a:ea typeface="ＭＳ Ｐゴシック" charset="-128"/>
              </a:defRPr>
            </a:lvl8pPr>
            <a:lvl9pPr marL="3856990" indent="-226882"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C056D1C1-5B06-4FD9-B908-3CBBDFEC1A80}" type="slidenum">
              <a:rPr lang="en-US">
                <a:latin typeface="Calibri" charset="0"/>
              </a:rPr>
              <a:pPr eaLnBrk="1" hangingPunct="1"/>
              <a:t>7</a:t>
            </a:fld>
            <a:endParaRPr lang="en-US">
              <a:latin typeface="Calibri" charset="0"/>
            </a:endParaRPr>
          </a:p>
        </p:txBody>
      </p:sp>
    </p:spTree>
    <p:extLst>
      <p:ext uri="{BB962C8B-B14F-4D97-AF65-F5344CB8AC3E}">
        <p14:creationId xmlns:p14="http://schemas.microsoft.com/office/powerpoint/2010/main" val="1820477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a:p>
            <a:pPr eaLnBrk="1" hangingPunct="1">
              <a:spcBef>
                <a:spcPct val="0"/>
              </a:spcBef>
            </a:pPr>
            <a:r>
              <a:rPr lang="en-US" dirty="0"/>
              <a:t>A conducting wire connects the p-type silicon to an external load such as a light or battery, and then back to the n-type silicon, forming a complete circuit. As the free electrons are pushed into the n-type silicon they repel each other because they are of like charge. The wire provides a path for the electrons to move away from each other. This flow of electrons is an electric current that can power a load, such as a calculator or other device, as it travels through the circuit from the n-type to the p-type. </a:t>
            </a:r>
          </a:p>
          <a:p>
            <a:pPr eaLnBrk="1" hangingPunct="1">
              <a:spcBef>
                <a:spcPct val="0"/>
              </a:spcBef>
            </a:pPr>
            <a:endParaRPr lang="en-US" dirty="0"/>
          </a:p>
          <a:p>
            <a:pPr eaLnBrk="1" hangingPunct="1">
              <a:spcBef>
                <a:spcPct val="0"/>
              </a:spcBef>
            </a:pPr>
            <a:r>
              <a:rPr lang="en-US" dirty="0"/>
              <a:t>In addition to the semi-conducting materials, solar cells consist of a top metallic grid or other electrical contact to collect electrons from the semi-conductor and transfer them to the external load, and a back contact layer to complete the electrical circuit. </a:t>
            </a:r>
            <a:endParaRPr lang="en-US" dirty="0" smtClean="0"/>
          </a:p>
          <a:p>
            <a:pPr eaLnBrk="1" hangingPunct="1">
              <a:spcBef>
                <a:spcPct val="0"/>
              </a:spcBef>
            </a:pPr>
            <a:endParaRPr lang="en-US" dirty="0" smtClean="0"/>
          </a:p>
          <a:p>
            <a:pPr eaLnBrk="1" hangingPunct="1">
              <a:spcBef>
                <a:spcPct val="0"/>
              </a:spcBef>
            </a:pPr>
            <a:r>
              <a:rPr lang="en-US" dirty="0" smtClean="0"/>
              <a:t>It is this flow of electrons that produces electrical</a:t>
            </a:r>
            <a:r>
              <a:rPr lang="en-US" baseline="0" dirty="0" smtClean="0"/>
              <a:t> current</a:t>
            </a:r>
            <a:r>
              <a:rPr lang="en-US" dirty="0" smtClean="0"/>
              <a:t>.</a:t>
            </a:r>
          </a:p>
        </p:txBody>
      </p:sp>
      <p:sp>
        <p:nvSpPr>
          <p:cNvPr id="132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37366" indent="-283602" eaLnBrk="0" hangingPunct="0">
              <a:defRPr>
                <a:solidFill>
                  <a:schemeClr val="tx1"/>
                </a:solidFill>
                <a:latin typeface="Arial" charset="0"/>
                <a:ea typeface="ＭＳ Ｐゴシック" charset="-128"/>
              </a:defRPr>
            </a:lvl2pPr>
            <a:lvl3pPr marL="1134409" indent="-226882" eaLnBrk="0" hangingPunct="0">
              <a:defRPr>
                <a:solidFill>
                  <a:schemeClr val="tx1"/>
                </a:solidFill>
                <a:latin typeface="Arial" charset="0"/>
                <a:ea typeface="ＭＳ Ｐゴシック" charset="-128"/>
              </a:defRPr>
            </a:lvl3pPr>
            <a:lvl4pPr marL="1588172" indent="-226882" eaLnBrk="0" hangingPunct="0">
              <a:defRPr>
                <a:solidFill>
                  <a:schemeClr val="tx1"/>
                </a:solidFill>
                <a:latin typeface="Arial" charset="0"/>
                <a:ea typeface="ＭＳ Ｐゴシック" charset="-128"/>
              </a:defRPr>
            </a:lvl4pPr>
            <a:lvl5pPr marL="2041936" indent="-226882" eaLnBrk="0" hangingPunct="0">
              <a:defRPr>
                <a:solidFill>
                  <a:schemeClr val="tx1"/>
                </a:solidFill>
                <a:latin typeface="Arial" charset="0"/>
                <a:ea typeface="ＭＳ Ｐゴシック" charset="-128"/>
              </a:defRPr>
            </a:lvl5pPr>
            <a:lvl6pPr marL="2495700" indent="-226882" eaLnBrk="0" fontAlgn="base" hangingPunct="0">
              <a:spcBef>
                <a:spcPct val="0"/>
              </a:spcBef>
              <a:spcAft>
                <a:spcPct val="0"/>
              </a:spcAft>
              <a:defRPr>
                <a:solidFill>
                  <a:schemeClr val="tx1"/>
                </a:solidFill>
                <a:latin typeface="Arial" charset="0"/>
                <a:ea typeface="ＭＳ Ｐゴシック" charset="-128"/>
              </a:defRPr>
            </a:lvl6pPr>
            <a:lvl7pPr marL="2949464" indent="-226882" eaLnBrk="0" fontAlgn="base" hangingPunct="0">
              <a:spcBef>
                <a:spcPct val="0"/>
              </a:spcBef>
              <a:spcAft>
                <a:spcPct val="0"/>
              </a:spcAft>
              <a:defRPr>
                <a:solidFill>
                  <a:schemeClr val="tx1"/>
                </a:solidFill>
                <a:latin typeface="Arial" charset="0"/>
                <a:ea typeface="ＭＳ Ｐゴシック" charset="-128"/>
              </a:defRPr>
            </a:lvl7pPr>
            <a:lvl8pPr marL="3403227" indent="-226882" eaLnBrk="0" fontAlgn="base" hangingPunct="0">
              <a:spcBef>
                <a:spcPct val="0"/>
              </a:spcBef>
              <a:spcAft>
                <a:spcPct val="0"/>
              </a:spcAft>
              <a:defRPr>
                <a:solidFill>
                  <a:schemeClr val="tx1"/>
                </a:solidFill>
                <a:latin typeface="Arial" charset="0"/>
                <a:ea typeface="ＭＳ Ｐゴシック" charset="-128"/>
              </a:defRPr>
            </a:lvl8pPr>
            <a:lvl9pPr marL="3856990" indent="-226882"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7A1BF294-BBC9-4465-AEEC-F962C2EC5D4F}" type="slidenum">
              <a:rPr lang="en-US">
                <a:latin typeface="Calibri" charset="0"/>
              </a:rPr>
              <a:pPr eaLnBrk="1" hangingPunct="1"/>
              <a:t>8</a:t>
            </a:fld>
            <a:endParaRPr lang="en-US">
              <a:latin typeface="Calibri" charset="0"/>
            </a:endParaRPr>
          </a:p>
        </p:txBody>
      </p:sp>
    </p:spTree>
    <p:extLst>
      <p:ext uri="{BB962C8B-B14F-4D97-AF65-F5344CB8AC3E}">
        <p14:creationId xmlns:p14="http://schemas.microsoft.com/office/powerpoint/2010/main" val="941914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The conversion efficiency of a PV cell is the proportion of sunlight energy that the cell converts into electrical energy.</a:t>
            </a:r>
          </a:p>
          <a:p>
            <a:pPr eaLnBrk="1" hangingPunct="1">
              <a:spcBef>
                <a:spcPct val="0"/>
              </a:spcBef>
            </a:pPr>
            <a:endParaRPr lang="en-US" dirty="0" smtClean="0"/>
          </a:p>
          <a:p>
            <a:pPr eaLnBrk="1" hangingPunct="1">
              <a:spcBef>
                <a:spcPct val="0"/>
              </a:spcBef>
            </a:pPr>
            <a:r>
              <a:rPr lang="en-US" dirty="0" smtClean="0"/>
              <a:t>This is very important because improving this efficiency is vital to making PV energy competitive with more traditional sources of energy, such as fossil fuels.</a:t>
            </a:r>
          </a:p>
          <a:p>
            <a:pPr eaLnBrk="1" hangingPunct="1">
              <a:spcBef>
                <a:spcPct val="0"/>
              </a:spcBef>
            </a:pPr>
            <a:endParaRPr lang="en-US" dirty="0" smtClean="0"/>
          </a:p>
          <a:p>
            <a:pPr eaLnBrk="1" hangingPunct="1">
              <a:spcBef>
                <a:spcPct val="0"/>
              </a:spcBef>
            </a:pPr>
            <a:r>
              <a:rPr lang="en-US" dirty="0" smtClean="0"/>
              <a:t>The first PV cells were converting light to electricity at 1 to 2 percent efficiency.</a:t>
            </a:r>
          </a:p>
          <a:p>
            <a:pPr eaLnBrk="1" hangingPunct="1">
              <a:spcBef>
                <a:spcPct val="0"/>
              </a:spcBef>
            </a:pPr>
            <a:endParaRPr lang="en-US" dirty="0" smtClean="0"/>
          </a:p>
          <a:p>
            <a:pPr eaLnBrk="1" hangingPunct="1">
              <a:spcBef>
                <a:spcPct val="0"/>
              </a:spcBef>
            </a:pPr>
            <a:r>
              <a:rPr lang="en-US" dirty="0" smtClean="0"/>
              <a:t>Today’s PV devices convert up to 17 percent of the radiant energy that strikes them into electric energy. (40% NREL)</a:t>
            </a:r>
          </a:p>
        </p:txBody>
      </p:sp>
      <p:sp>
        <p:nvSpPr>
          <p:cNvPr id="134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37366" indent="-283602" eaLnBrk="0" hangingPunct="0">
              <a:defRPr>
                <a:solidFill>
                  <a:schemeClr val="tx1"/>
                </a:solidFill>
                <a:latin typeface="Arial" charset="0"/>
                <a:ea typeface="ＭＳ Ｐゴシック" charset="-128"/>
              </a:defRPr>
            </a:lvl2pPr>
            <a:lvl3pPr marL="1134409" indent="-226882" eaLnBrk="0" hangingPunct="0">
              <a:defRPr>
                <a:solidFill>
                  <a:schemeClr val="tx1"/>
                </a:solidFill>
                <a:latin typeface="Arial" charset="0"/>
                <a:ea typeface="ＭＳ Ｐゴシック" charset="-128"/>
              </a:defRPr>
            </a:lvl3pPr>
            <a:lvl4pPr marL="1588172" indent="-226882" eaLnBrk="0" hangingPunct="0">
              <a:defRPr>
                <a:solidFill>
                  <a:schemeClr val="tx1"/>
                </a:solidFill>
                <a:latin typeface="Arial" charset="0"/>
                <a:ea typeface="ＭＳ Ｐゴシック" charset="-128"/>
              </a:defRPr>
            </a:lvl4pPr>
            <a:lvl5pPr marL="2041936" indent="-226882" eaLnBrk="0" hangingPunct="0">
              <a:defRPr>
                <a:solidFill>
                  <a:schemeClr val="tx1"/>
                </a:solidFill>
                <a:latin typeface="Arial" charset="0"/>
                <a:ea typeface="ＭＳ Ｐゴシック" charset="-128"/>
              </a:defRPr>
            </a:lvl5pPr>
            <a:lvl6pPr marL="2495700" indent="-226882" eaLnBrk="0" fontAlgn="base" hangingPunct="0">
              <a:spcBef>
                <a:spcPct val="0"/>
              </a:spcBef>
              <a:spcAft>
                <a:spcPct val="0"/>
              </a:spcAft>
              <a:defRPr>
                <a:solidFill>
                  <a:schemeClr val="tx1"/>
                </a:solidFill>
                <a:latin typeface="Arial" charset="0"/>
                <a:ea typeface="ＭＳ Ｐゴシック" charset="-128"/>
              </a:defRPr>
            </a:lvl6pPr>
            <a:lvl7pPr marL="2949464" indent="-226882" eaLnBrk="0" fontAlgn="base" hangingPunct="0">
              <a:spcBef>
                <a:spcPct val="0"/>
              </a:spcBef>
              <a:spcAft>
                <a:spcPct val="0"/>
              </a:spcAft>
              <a:defRPr>
                <a:solidFill>
                  <a:schemeClr val="tx1"/>
                </a:solidFill>
                <a:latin typeface="Arial" charset="0"/>
                <a:ea typeface="ＭＳ Ｐゴシック" charset="-128"/>
              </a:defRPr>
            </a:lvl7pPr>
            <a:lvl8pPr marL="3403227" indent="-226882" eaLnBrk="0" fontAlgn="base" hangingPunct="0">
              <a:spcBef>
                <a:spcPct val="0"/>
              </a:spcBef>
              <a:spcAft>
                <a:spcPct val="0"/>
              </a:spcAft>
              <a:defRPr>
                <a:solidFill>
                  <a:schemeClr val="tx1"/>
                </a:solidFill>
                <a:latin typeface="Arial" charset="0"/>
                <a:ea typeface="ＭＳ Ｐゴシック" charset="-128"/>
              </a:defRPr>
            </a:lvl8pPr>
            <a:lvl9pPr marL="3856990" indent="-226882"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0B013C92-76EF-4AD7-965B-9D04E91D3B46}" type="slidenum">
              <a:rPr lang="en-US">
                <a:latin typeface="Calibri" charset="0"/>
              </a:rPr>
              <a:pPr eaLnBrk="1" hangingPunct="1"/>
              <a:t>9</a:t>
            </a:fld>
            <a:endParaRPr lang="en-US">
              <a:latin typeface="Calibri" charset="0"/>
            </a:endParaRPr>
          </a:p>
        </p:txBody>
      </p:sp>
    </p:spTree>
    <p:extLst>
      <p:ext uri="{BB962C8B-B14F-4D97-AF65-F5344CB8AC3E}">
        <p14:creationId xmlns:p14="http://schemas.microsoft.com/office/powerpoint/2010/main" val="2276634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EE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1524000"/>
            <a:ext cx="6400800" cy="1752600"/>
          </a:xfrm>
        </p:spPr>
        <p:txBody>
          <a:bodyPr/>
          <a:lstStyle>
            <a:lvl1pPr marL="0" indent="0" algn="l">
              <a:buNone/>
              <a:defRPr baseline="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itle 1"/>
          <p:cNvSpPr>
            <a:spLocks noGrp="1"/>
          </p:cNvSpPr>
          <p:nvPr>
            <p:ph type="title"/>
          </p:nvPr>
        </p:nvSpPr>
        <p:spPr>
          <a:xfrm>
            <a:off x="-152400" y="274638"/>
            <a:ext cx="9448800" cy="1143000"/>
          </a:xfrm>
        </p:spPr>
        <p:txBody>
          <a:body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a:defRPr smtClean="0">
                <a:solidFill>
                  <a:srgbClr val="7F7F7F"/>
                </a:solidFill>
              </a:defRPr>
            </a:lvl1pPr>
          </a:lstStyle>
          <a:p>
            <a:pPr>
              <a:defRPr/>
            </a:pPr>
            <a:fld id="{5AE47683-05E9-4026-AA57-939916224046}" type="datetime1">
              <a:rPr lang="en-US"/>
              <a:pPr>
                <a:defRPr/>
              </a:pPr>
              <a:t>12/12/2018</a:t>
            </a:fld>
            <a:endParaRPr lang="en-US"/>
          </a:p>
        </p:txBody>
      </p:sp>
      <p:sp>
        <p:nvSpPr>
          <p:cNvPr id="5" name="Footer Placeholder 4"/>
          <p:cNvSpPr>
            <a:spLocks noGrp="1"/>
          </p:cNvSpPr>
          <p:nvPr>
            <p:ph type="ftr" sz="quarter" idx="11"/>
          </p:nvPr>
        </p:nvSpPr>
        <p:spPr/>
        <p:txBody>
          <a:bodyPr/>
          <a:lstStyle>
            <a:lvl1pPr>
              <a:defRPr baseline="0">
                <a:solidFill>
                  <a:schemeClr val="tx1">
                    <a:lumMod val="50000"/>
                    <a:lumOff val="50000"/>
                  </a:schemeClr>
                </a:solidFill>
              </a:defRPr>
            </a:lvl1pPr>
          </a:lstStyle>
          <a:p>
            <a:pPr>
              <a:defRPr/>
            </a:pPr>
            <a:r>
              <a:rPr lang="en-US"/>
              <a:t>The NEED Project: 30  Years of Energy Education </a:t>
            </a:r>
            <a:endParaRPr lang="en-US" dirty="0"/>
          </a:p>
        </p:txBody>
      </p:sp>
      <p:sp>
        <p:nvSpPr>
          <p:cNvPr id="6" name="Slide Number Placeholder 5"/>
          <p:cNvSpPr>
            <a:spLocks noGrp="1"/>
          </p:cNvSpPr>
          <p:nvPr>
            <p:ph type="sldNum" sz="quarter" idx="12"/>
          </p:nvPr>
        </p:nvSpPr>
        <p:spPr/>
        <p:txBody>
          <a:bodyPr/>
          <a:lstStyle>
            <a:lvl1pPr>
              <a:defRPr smtClean="0">
                <a:solidFill>
                  <a:srgbClr val="7F7F7F"/>
                </a:solidFill>
              </a:defRPr>
            </a:lvl1pPr>
          </a:lstStyle>
          <a:p>
            <a:pPr>
              <a:defRPr/>
            </a:pPr>
            <a:fld id="{D5F377AB-A4A3-44BC-BC81-E6D6B63346B9}" type="slidenum">
              <a:rPr lang="en-US"/>
              <a:pPr>
                <a:defRPr/>
              </a:pPr>
              <a:t>‹#›</a:t>
            </a:fld>
            <a:endParaRPr lang="en-US"/>
          </a:p>
        </p:txBody>
      </p:sp>
    </p:spTree>
    <p:extLst>
      <p:ext uri="{BB962C8B-B14F-4D97-AF65-F5344CB8AC3E}">
        <p14:creationId xmlns:p14="http://schemas.microsoft.com/office/powerpoint/2010/main" val="1915038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userDrawn="1"/>
        </p:nvCxnSpPr>
        <p:spPr>
          <a:xfrm rot="5400000">
            <a:off x="2285207" y="3809206"/>
            <a:ext cx="4572000" cy="1587"/>
          </a:xfrm>
          <a:prstGeom prst="line">
            <a:avLst/>
          </a:prstGeom>
          <a:ln w="6350">
            <a:solidFill>
              <a:srgbClr val="C0C0C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6"/>
          <p:cNvSpPr>
            <a:spLocks noGrp="1"/>
          </p:cNvSpPr>
          <p:nvPr>
            <p:ph type="dt" sz="half" idx="10"/>
          </p:nvPr>
        </p:nvSpPr>
        <p:spPr/>
        <p:txBody>
          <a:bodyPr/>
          <a:lstStyle>
            <a:lvl1pPr>
              <a:defRPr smtClean="0"/>
            </a:lvl1pPr>
          </a:lstStyle>
          <a:p>
            <a:pPr>
              <a:defRPr/>
            </a:pPr>
            <a:fld id="{9EEFA6D9-D504-4430-9581-5A2A9B38B49B}" type="datetime1">
              <a:rPr lang="en-US"/>
              <a:pPr>
                <a:defRPr/>
              </a:pPr>
              <a:t>12/12/2018</a:t>
            </a:fld>
            <a:endParaRPr lang="en-US"/>
          </a:p>
        </p:txBody>
      </p:sp>
      <p:sp>
        <p:nvSpPr>
          <p:cNvPr id="9" name="Footer Placeholder 7"/>
          <p:cNvSpPr>
            <a:spLocks noGrp="1"/>
          </p:cNvSpPr>
          <p:nvPr>
            <p:ph type="ftr" sz="quarter" idx="11"/>
          </p:nvPr>
        </p:nvSpPr>
        <p:spPr/>
        <p:txBody>
          <a:bodyPr/>
          <a:lstStyle>
            <a:lvl1pPr>
              <a:defRPr/>
            </a:lvl1pPr>
          </a:lstStyle>
          <a:p>
            <a:pPr>
              <a:defRPr/>
            </a:pPr>
            <a:r>
              <a:rPr lang="en-US"/>
              <a:t>The NEED Project: 30  Years of Energy Education </a:t>
            </a:r>
          </a:p>
        </p:txBody>
      </p:sp>
      <p:sp>
        <p:nvSpPr>
          <p:cNvPr id="10" name="Slide Number Placeholder 8"/>
          <p:cNvSpPr>
            <a:spLocks noGrp="1"/>
          </p:cNvSpPr>
          <p:nvPr>
            <p:ph type="sldNum" sz="quarter" idx="12"/>
          </p:nvPr>
        </p:nvSpPr>
        <p:spPr/>
        <p:txBody>
          <a:bodyPr/>
          <a:lstStyle>
            <a:lvl1pPr>
              <a:defRPr smtClean="0"/>
            </a:lvl1pPr>
          </a:lstStyle>
          <a:p>
            <a:pPr>
              <a:defRPr/>
            </a:pPr>
            <a:fld id="{EB34E2B8-ADB6-44A9-9289-0009193A9297}" type="slidenum">
              <a:rPr lang="en-US"/>
              <a:pPr>
                <a:defRPr/>
              </a:pPr>
              <a:t>‹#›</a:t>
            </a:fld>
            <a:endParaRPr lang="en-US"/>
          </a:p>
        </p:txBody>
      </p:sp>
    </p:spTree>
    <p:extLst>
      <p:ext uri="{BB962C8B-B14F-4D97-AF65-F5344CB8AC3E}">
        <p14:creationId xmlns:p14="http://schemas.microsoft.com/office/powerpoint/2010/main" val="2447088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NEED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7A6DD191-9CFE-4946-BCDD-599BDE758ECE}" type="datetime1">
              <a:rPr lang="en-US"/>
              <a:pPr>
                <a:defRPr/>
              </a:pPr>
              <a:t>12/12/2018</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The NEED Project: 30  Years of Energy Education </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4D765E8A-AE86-4C80-9181-B2BD05D75876}" type="slidenum">
              <a:rPr lang="en-US"/>
              <a:pPr>
                <a:defRPr/>
              </a:pPr>
              <a:t>‹#›</a:t>
            </a:fld>
            <a:endParaRPr lang="en-US"/>
          </a:p>
        </p:txBody>
      </p:sp>
    </p:spTree>
    <p:extLst>
      <p:ext uri="{BB962C8B-B14F-4D97-AF65-F5344CB8AC3E}">
        <p14:creationId xmlns:p14="http://schemas.microsoft.com/office/powerpoint/2010/main" val="587972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88D4CF9-6F87-4282-AA19-550362C7B7E7}" type="datetime1">
              <a:rPr lang="en-US"/>
              <a:pPr>
                <a:defRPr/>
              </a:pPr>
              <a:t>12/12/2018</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The NEED Project: 30  Years of Energy Education </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B8C1F195-DA86-4A68-89D3-86B2B0807BC5}" type="slidenum">
              <a:rPr lang="en-US"/>
              <a:pPr>
                <a:defRPr/>
              </a:pPr>
              <a:t>‹#›</a:t>
            </a:fld>
            <a:endParaRPr lang="en-US"/>
          </a:p>
        </p:txBody>
      </p:sp>
    </p:spTree>
    <p:extLst>
      <p:ext uri="{BB962C8B-B14F-4D97-AF65-F5344CB8AC3E}">
        <p14:creationId xmlns:p14="http://schemas.microsoft.com/office/powerpoint/2010/main" val="25961176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userDrawn="1"/>
        </p:nvCxnSpPr>
        <p:spPr>
          <a:xfrm rot="5400000">
            <a:off x="648494" y="3161506"/>
            <a:ext cx="5867400" cy="1588"/>
          </a:xfrm>
          <a:prstGeom prst="line">
            <a:avLst/>
          </a:prstGeom>
          <a:ln w="6350">
            <a:solidFill>
              <a:srgbClr val="C0C0C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273050"/>
            <a:ext cx="3008313" cy="1162050"/>
          </a:xfrm>
        </p:spPr>
        <p:txBody>
          <a:bodyPr lIns="91440"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Date Placeholder 4"/>
          <p:cNvSpPr>
            <a:spLocks noGrp="1"/>
          </p:cNvSpPr>
          <p:nvPr>
            <p:ph type="dt" sz="half" idx="10"/>
          </p:nvPr>
        </p:nvSpPr>
        <p:spPr/>
        <p:txBody>
          <a:bodyPr/>
          <a:lstStyle>
            <a:lvl1pPr>
              <a:defRPr smtClean="0"/>
            </a:lvl1pPr>
          </a:lstStyle>
          <a:p>
            <a:pPr>
              <a:defRPr/>
            </a:pPr>
            <a:fld id="{9C622681-29AC-4A96-81F9-E04855F18AE3}" type="datetime1">
              <a:rPr lang="en-US"/>
              <a:pPr>
                <a:defRPr/>
              </a:pPr>
              <a:t>12/12/2018</a:t>
            </a:fld>
            <a:endParaRPr lang="en-US"/>
          </a:p>
        </p:txBody>
      </p:sp>
      <p:sp>
        <p:nvSpPr>
          <p:cNvPr id="7" name="Footer Placeholder 5"/>
          <p:cNvSpPr>
            <a:spLocks noGrp="1"/>
          </p:cNvSpPr>
          <p:nvPr>
            <p:ph type="ftr" sz="quarter" idx="11"/>
          </p:nvPr>
        </p:nvSpPr>
        <p:spPr/>
        <p:txBody>
          <a:bodyPr/>
          <a:lstStyle>
            <a:lvl1pPr>
              <a:defRPr/>
            </a:lvl1pPr>
          </a:lstStyle>
          <a:p>
            <a:pPr>
              <a:defRPr/>
            </a:pPr>
            <a:r>
              <a:rPr lang="en-US"/>
              <a:t>The NEED Project: 30  Years of Energy Education </a:t>
            </a:r>
          </a:p>
        </p:txBody>
      </p:sp>
      <p:sp>
        <p:nvSpPr>
          <p:cNvPr id="8" name="Slide Number Placeholder 6"/>
          <p:cNvSpPr>
            <a:spLocks noGrp="1"/>
          </p:cNvSpPr>
          <p:nvPr>
            <p:ph type="sldNum" sz="quarter" idx="12"/>
          </p:nvPr>
        </p:nvSpPr>
        <p:spPr/>
        <p:txBody>
          <a:bodyPr/>
          <a:lstStyle>
            <a:lvl1pPr>
              <a:defRPr smtClean="0"/>
            </a:lvl1pPr>
          </a:lstStyle>
          <a:p>
            <a:pPr>
              <a:defRPr/>
            </a:pPr>
            <a:fld id="{1CEA5244-1ED9-432C-A6B1-EBDDF59E784F}" type="slidenum">
              <a:rPr lang="en-US"/>
              <a:pPr>
                <a:defRPr/>
              </a:pPr>
              <a:t>‹#›</a:t>
            </a:fld>
            <a:endParaRPr lang="en-US"/>
          </a:p>
        </p:txBody>
      </p:sp>
    </p:spTree>
    <p:extLst>
      <p:ext uri="{BB962C8B-B14F-4D97-AF65-F5344CB8AC3E}">
        <p14:creationId xmlns:p14="http://schemas.microsoft.com/office/powerpoint/2010/main" val="41381169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301D3EC-0605-44C8-AEBF-D0481C70E3A5}" type="datetime1">
              <a:rPr lang="en-US"/>
              <a:pPr>
                <a:defRPr/>
              </a:pPr>
              <a:t>12/12/2018</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The NEED Project: 30  Years of Energy Education </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0C1835D-8F91-4415-AEF0-26928D94BC7F}" type="slidenum">
              <a:rPr lang="en-US"/>
              <a:pPr>
                <a:defRPr/>
              </a:pPr>
              <a:t>‹#›</a:t>
            </a:fld>
            <a:endParaRPr lang="en-US"/>
          </a:p>
        </p:txBody>
      </p:sp>
    </p:spTree>
    <p:extLst>
      <p:ext uri="{BB962C8B-B14F-4D97-AF65-F5344CB8AC3E}">
        <p14:creationId xmlns:p14="http://schemas.microsoft.com/office/powerpoint/2010/main" val="1463548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5C17895-6182-4579-B65F-0B615984A54C}" type="datetime1">
              <a:rPr lang="en-US"/>
              <a:pPr>
                <a:defRPr/>
              </a:pPr>
              <a:t>12/12/2018</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The NEED Project: 30  Years of Energy Education </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9B57AC7-8555-4935-984D-ECB8CA34F1C4}" type="slidenum">
              <a:rPr lang="en-US"/>
              <a:pPr>
                <a:defRPr/>
              </a:pPr>
              <a:t>‹#›</a:t>
            </a:fld>
            <a:endParaRPr lang="en-US"/>
          </a:p>
        </p:txBody>
      </p:sp>
    </p:spTree>
    <p:extLst>
      <p:ext uri="{BB962C8B-B14F-4D97-AF65-F5344CB8AC3E}">
        <p14:creationId xmlns:p14="http://schemas.microsoft.com/office/powerpoint/2010/main" val="35383544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363E745-134D-43D4-AF7A-6C11CE93E31D}" type="datetime1">
              <a:rPr lang="en-US"/>
              <a:pPr>
                <a:defRPr/>
              </a:pPr>
              <a:t>12/12/2018</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The NEED Project: 30  Years of Energy Education </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27EC672-34D8-46F8-8947-949596067EE8}" type="slidenum">
              <a:rPr lang="en-US"/>
              <a:pPr>
                <a:defRPr/>
              </a:pPr>
              <a:t>‹#›</a:t>
            </a:fld>
            <a:endParaRPr lang="en-US"/>
          </a:p>
        </p:txBody>
      </p:sp>
    </p:spTree>
    <p:extLst>
      <p:ext uri="{BB962C8B-B14F-4D97-AF65-F5344CB8AC3E}">
        <p14:creationId xmlns:p14="http://schemas.microsoft.com/office/powerpoint/2010/main" val="1923581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NEED">
    <p:spTree>
      <p:nvGrpSpPr>
        <p:cNvPr id="1" name=""/>
        <p:cNvGrpSpPr/>
        <p:nvPr/>
      </p:nvGrpSpPr>
      <p:grpSpPr>
        <a:xfrm>
          <a:off x="0" y="0"/>
          <a:ext cx="0" cy="0"/>
          <a:chOff x="0" y="0"/>
          <a:chExt cx="0" cy="0"/>
        </a:xfrm>
      </p:grpSpPr>
      <p:sp>
        <p:nvSpPr>
          <p:cNvPr id="10" name="Title 1"/>
          <p:cNvSpPr>
            <a:spLocks noGrp="1"/>
          </p:cNvSpPr>
          <p:nvPr>
            <p:ph type="title"/>
          </p:nvPr>
        </p:nvSpPr>
        <p:spPr>
          <a:xfrm>
            <a:off x="-152400" y="274638"/>
            <a:ext cx="9448800" cy="1143000"/>
          </a:xfrm>
        </p:spPr>
        <p:txBody>
          <a:bodyPr anchor="t" anchorCtr="0"/>
          <a:lstStyle/>
          <a:p>
            <a:r>
              <a:rPr lang="en-US" dirty="0" smtClean="0"/>
              <a:t>Click to edit Master title style</a:t>
            </a:r>
            <a:endParaRPr lang="en-US" dirty="0"/>
          </a:p>
        </p:txBody>
      </p:sp>
      <p:sp>
        <p:nvSpPr>
          <p:cNvPr id="3" name="Subtitle 2"/>
          <p:cNvSpPr>
            <a:spLocks noGrp="1"/>
          </p:cNvSpPr>
          <p:nvPr>
            <p:ph type="subTitle" idx="1"/>
          </p:nvPr>
        </p:nvSpPr>
        <p:spPr>
          <a:xfrm>
            <a:off x="381000" y="838200"/>
            <a:ext cx="6400800" cy="762000"/>
          </a:xfrm>
        </p:spPr>
        <p:txBody>
          <a:bodyPr>
            <a:normAutofit/>
          </a:bodyPr>
          <a:lstStyle>
            <a:lvl1pPr marL="0" indent="0" algn="l">
              <a:buNone/>
              <a:defRPr sz="2800" b="1" baseline="0">
                <a:solidFill>
                  <a:srgbClr val="D8DE9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1" name="Content Placeholder 2"/>
          <p:cNvSpPr>
            <a:spLocks noGrp="1"/>
          </p:cNvSpPr>
          <p:nvPr>
            <p:ph idx="13"/>
          </p:nvPr>
        </p:nvSpPr>
        <p:spPr>
          <a:xfrm>
            <a:off x="457200" y="1600200"/>
            <a:ext cx="8229600" cy="4525963"/>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4"/>
          </p:nvPr>
        </p:nvSpPr>
        <p:spPr/>
        <p:txBody>
          <a:bodyPr/>
          <a:lstStyle>
            <a:lvl1pPr>
              <a:defRPr smtClean="0">
                <a:solidFill>
                  <a:srgbClr val="7F7F7F"/>
                </a:solidFill>
              </a:defRPr>
            </a:lvl1pPr>
          </a:lstStyle>
          <a:p>
            <a:pPr>
              <a:defRPr/>
            </a:pPr>
            <a:fld id="{72E9B410-681B-4B53-A689-CC631B0DBBC8}" type="datetime1">
              <a:rPr lang="en-US"/>
              <a:pPr>
                <a:defRPr/>
              </a:pPr>
              <a:t>12/12/2018</a:t>
            </a:fld>
            <a:endParaRPr lang="en-US"/>
          </a:p>
        </p:txBody>
      </p:sp>
      <p:sp>
        <p:nvSpPr>
          <p:cNvPr id="6" name="Footer Placeholder 4"/>
          <p:cNvSpPr>
            <a:spLocks noGrp="1"/>
          </p:cNvSpPr>
          <p:nvPr>
            <p:ph type="ftr" sz="quarter" idx="15"/>
          </p:nvPr>
        </p:nvSpPr>
        <p:spPr/>
        <p:txBody>
          <a:bodyPr/>
          <a:lstStyle>
            <a:lvl1pPr>
              <a:defRPr baseline="0">
                <a:solidFill>
                  <a:schemeClr val="tx1">
                    <a:lumMod val="50000"/>
                    <a:lumOff val="50000"/>
                  </a:schemeClr>
                </a:solidFill>
              </a:defRPr>
            </a:lvl1pPr>
          </a:lstStyle>
          <a:p>
            <a:pPr>
              <a:defRPr/>
            </a:pPr>
            <a:r>
              <a:rPr lang="en-US"/>
              <a:t>The NEED Project: 30  Years of Energy Education </a:t>
            </a:r>
            <a:endParaRPr lang="en-US" dirty="0"/>
          </a:p>
        </p:txBody>
      </p:sp>
      <p:sp>
        <p:nvSpPr>
          <p:cNvPr id="7" name="Slide Number Placeholder 5"/>
          <p:cNvSpPr>
            <a:spLocks noGrp="1"/>
          </p:cNvSpPr>
          <p:nvPr>
            <p:ph type="sldNum" sz="quarter" idx="16"/>
          </p:nvPr>
        </p:nvSpPr>
        <p:spPr/>
        <p:txBody>
          <a:bodyPr/>
          <a:lstStyle>
            <a:lvl1pPr>
              <a:defRPr smtClean="0">
                <a:solidFill>
                  <a:srgbClr val="7F7F7F"/>
                </a:solidFill>
              </a:defRPr>
            </a:lvl1pPr>
          </a:lstStyle>
          <a:p>
            <a:pPr>
              <a:defRPr/>
            </a:pPr>
            <a:fld id="{27BE72E0-5309-4AEE-9DCF-0FA380140549}" type="slidenum">
              <a:rPr lang="en-US"/>
              <a:pPr>
                <a:defRPr/>
              </a:pPr>
              <a:t>‹#›</a:t>
            </a:fld>
            <a:endParaRPr lang="en-US"/>
          </a:p>
        </p:txBody>
      </p:sp>
    </p:spTree>
    <p:extLst>
      <p:ext uri="{BB962C8B-B14F-4D97-AF65-F5344CB8AC3E}">
        <p14:creationId xmlns:p14="http://schemas.microsoft.com/office/powerpoint/2010/main" val="1348144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09A7125F-B981-4027-AF49-D2B15D95E0E2}" type="datetime1">
              <a:rPr lang="en-US"/>
              <a:pPr>
                <a:defRPr/>
              </a:pPr>
              <a:t>12/12/2018</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The NEED Project: 30  Years of Energy Education </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73D5B16-6C8F-4916-8F1A-46ACC5141173}" type="slidenum">
              <a:rPr lang="en-US"/>
              <a:pPr>
                <a:defRPr/>
              </a:pPr>
              <a:t>‹#›</a:t>
            </a:fld>
            <a:endParaRPr lang="en-US"/>
          </a:p>
        </p:txBody>
      </p:sp>
    </p:spTree>
    <p:extLst>
      <p:ext uri="{BB962C8B-B14F-4D97-AF65-F5344CB8AC3E}">
        <p14:creationId xmlns:p14="http://schemas.microsoft.com/office/powerpoint/2010/main" val="4005961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Subtitle 2"/>
          <p:cNvSpPr txBox="1">
            <a:spLocks/>
          </p:cNvSpPr>
          <p:nvPr userDrawn="1"/>
        </p:nvSpPr>
        <p:spPr>
          <a:xfrm>
            <a:off x="381000" y="1524000"/>
            <a:ext cx="6400800" cy="1752600"/>
          </a:xfrm>
          <a:prstGeom prst="rect">
            <a:avLst/>
          </a:prstGeom>
        </p:spPr>
        <p:txBody>
          <a:bodyPr>
            <a:norm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20000"/>
              </a:spcBef>
              <a:buFont typeface="Arial" charset="0"/>
              <a:buNone/>
              <a:defRPr/>
            </a:pPr>
            <a:r>
              <a:rPr lang="en-US" sz="3200" smtClean="0">
                <a:solidFill>
                  <a:srgbClr val="404040"/>
                </a:solidFill>
                <a:latin typeface="Franklin Gothic Book" charset="0"/>
              </a:rPr>
              <a:t>Click to edit Master subtitle style</a:t>
            </a:r>
          </a:p>
        </p:txBody>
      </p:sp>
      <p:sp>
        <p:nvSpPr>
          <p:cNvPr id="9" name="Title 1"/>
          <p:cNvSpPr>
            <a:spLocks noGrp="1"/>
          </p:cNvSpPr>
          <p:nvPr>
            <p:ph type="title"/>
          </p:nvPr>
        </p:nvSpPr>
        <p:spPr>
          <a:xfrm>
            <a:off x="-152400" y="274638"/>
            <a:ext cx="9448800" cy="1143000"/>
          </a:xfrm>
        </p:spPr>
        <p:txBody>
          <a:bodyPr anchor="t" anchorCtr="0"/>
          <a:lstStyle/>
          <a:p>
            <a:r>
              <a:rPr lang="en-US" dirty="0" smtClean="0"/>
              <a:t>Click to edit Master title style</a:t>
            </a:r>
            <a:endParaRPr lang="en-US" dirty="0"/>
          </a:p>
        </p:txBody>
      </p:sp>
      <p:sp>
        <p:nvSpPr>
          <p:cNvPr id="10" name="Subtitle 2"/>
          <p:cNvSpPr>
            <a:spLocks noGrp="1"/>
          </p:cNvSpPr>
          <p:nvPr>
            <p:ph type="subTitle" idx="13"/>
          </p:nvPr>
        </p:nvSpPr>
        <p:spPr>
          <a:xfrm>
            <a:off x="381000" y="838200"/>
            <a:ext cx="6400800" cy="762000"/>
          </a:xfrm>
        </p:spPr>
        <p:txBody>
          <a:bodyPr>
            <a:normAutofit/>
          </a:bodyPr>
          <a:lstStyle>
            <a:lvl1pPr marL="0" indent="0" algn="l">
              <a:buNone/>
              <a:defRPr sz="2800" b="1" baseline="0">
                <a:solidFill>
                  <a:srgbClr val="D8DE9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Date Placeholder 3"/>
          <p:cNvSpPr>
            <a:spLocks noGrp="1"/>
          </p:cNvSpPr>
          <p:nvPr>
            <p:ph type="dt" sz="half" idx="14"/>
          </p:nvPr>
        </p:nvSpPr>
        <p:spPr/>
        <p:txBody>
          <a:bodyPr/>
          <a:lstStyle>
            <a:lvl1pPr>
              <a:defRPr smtClean="0"/>
            </a:lvl1pPr>
          </a:lstStyle>
          <a:p>
            <a:pPr>
              <a:defRPr/>
            </a:pPr>
            <a:fld id="{01750544-BEB3-4602-9D22-7B6C6BCA271E}" type="datetime1">
              <a:rPr lang="en-US"/>
              <a:pPr>
                <a:defRPr/>
              </a:pPr>
              <a:t>12/12/2018</a:t>
            </a:fld>
            <a:endParaRPr lang="en-US"/>
          </a:p>
        </p:txBody>
      </p:sp>
      <p:sp>
        <p:nvSpPr>
          <p:cNvPr id="6" name="Footer Placeholder 4"/>
          <p:cNvSpPr>
            <a:spLocks noGrp="1"/>
          </p:cNvSpPr>
          <p:nvPr>
            <p:ph type="ftr" sz="quarter" idx="15"/>
          </p:nvPr>
        </p:nvSpPr>
        <p:spPr/>
        <p:txBody>
          <a:bodyPr/>
          <a:lstStyle>
            <a:lvl1pPr>
              <a:defRPr/>
            </a:lvl1pPr>
          </a:lstStyle>
          <a:p>
            <a:pPr>
              <a:defRPr/>
            </a:pPr>
            <a:r>
              <a:rPr lang="en-US"/>
              <a:t>The NEED Project: 30  Years of Energy Education </a:t>
            </a:r>
            <a:endParaRPr lang="en-US" dirty="0"/>
          </a:p>
        </p:txBody>
      </p:sp>
      <p:sp>
        <p:nvSpPr>
          <p:cNvPr id="7" name="Slide Number Placeholder 5"/>
          <p:cNvSpPr>
            <a:spLocks noGrp="1"/>
          </p:cNvSpPr>
          <p:nvPr>
            <p:ph type="sldNum" sz="quarter" idx="16"/>
          </p:nvPr>
        </p:nvSpPr>
        <p:spPr/>
        <p:txBody>
          <a:bodyPr/>
          <a:lstStyle>
            <a:lvl1pPr>
              <a:defRPr smtClean="0"/>
            </a:lvl1pPr>
          </a:lstStyle>
          <a:p>
            <a:pPr>
              <a:defRPr/>
            </a:pPr>
            <a:fld id="{3D4C976B-230D-468A-837B-F1B3BF9F796F}" type="slidenum">
              <a:rPr lang="en-US"/>
              <a:pPr>
                <a:defRPr/>
              </a:pPr>
              <a:t>‹#›</a:t>
            </a:fld>
            <a:endParaRPr lang="en-US"/>
          </a:p>
        </p:txBody>
      </p:sp>
    </p:spTree>
    <p:extLst>
      <p:ext uri="{BB962C8B-B14F-4D97-AF65-F5344CB8AC3E}">
        <p14:creationId xmlns:p14="http://schemas.microsoft.com/office/powerpoint/2010/main" val="894032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7" name="Title Placeholder 1"/>
          <p:cNvSpPr>
            <a:spLocks noGrp="1"/>
          </p:cNvSpPr>
          <p:nvPr>
            <p:ph type="title"/>
          </p:nvPr>
        </p:nvSpPr>
        <p:spPr>
          <a:xfrm>
            <a:off x="-152400" y="5029200"/>
            <a:ext cx="9448800" cy="1143000"/>
          </a:xfrm>
          <a:prstGeom prst="rect">
            <a:avLst/>
          </a:prstGeom>
          <a:gradFill flip="none" rotWithShape="1">
            <a:gsLst>
              <a:gs pos="100000">
                <a:schemeClr val="tx1">
                  <a:lumMod val="75000"/>
                  <a:lumOff val="25000"/>
                </a:schemeClr>
              </a:gs>
              <a:gs pos="61000">
                <a:schemeClr val="tx1">
                  <a:lumMod val="65000"/>
                  <a:lumOff val="35000"/>
                </a:schemeClr>
              </a:gs>
              <a:gs pos="100000">
                <a:srgbClr val="EAEAEA"/>
              </a:gs>
            </a:gsLst>
            <a:lin ang="5400000" scaled="1"/>
            <a:tileRect/>
          </a:gradFill>
        </p:spPr>
        <p:txBody>
          <a:body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E41EC701-2153-47E6-8BF2-8F8894C52BA5}" type="datetime1">
              <a:rPr lang="en-US"/>
              <a:pPr>
                <a:defRPr/>
              </a:pPr>
              <a:t>12/12/2018</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The NEED Project: 30  Years of Energy Education </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0AD8A85-2B77-4568-9FE3-25B647810D68}" type="slidenum">
              <a:rPr lang="en-US"/>
              <a:pPr>
                <a:defRPr/>
              </a:pPr>
              <a:t>‹#›</a:t>
            </a:fld>
            <a:endParaRPr lang="en-US"/>
          </a:p>
        </p:txBody>
      </p:sp>
    </p:spTree>
    <p:extLst>
      <p:ext uri="{BB962C8B-B14F-4D97-AF65-F5344CB8AC3E}">
        <p14:creationId xmlns:p14="http://schemas.microsoft.com/office/powerpoint/2010/main" val="2447674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8194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0" name="Title 1"/>
          <p:cNvSpPr>
            <a:spLocks noGrp="1"/>
          </p:cNvSpPr>
          <p:nvPr>
            <p:ph type="title"/>
          </p:nvPr>
        </p:nvSpPr>
        <p:spPr>
          <a:xfrm>
            <a:off x="-152400" y="4541838"/>
            <a:ext cx="9448800" cy="1143000"/>
          </a:xfrm>
        </p:spPr>
        <p:txBody>
          <a:bodyPr anchor="t" anchorCtr="0"/>
          <a:lstStyle/>
          <a:p>
            <a:r>
              <a:rPr lang="en-US" dirty="0" smtClean="0"/>
              <a:t>Click to edit Master title style</a:t>
            </a:r>
            <a:endParaRPr lang="en-US" dirty="0"/>
          </a:p>
        </p:txBody>
      </p:sp>
      <p:sp>
        <p:nvSpPr>
          <p:cNvPr id="11" name="Subtitle 2"/>
          <p:cNvSpPr>
            <a:spLocks noGrp="1"/>
          </p:cNvSpPr>
          <p:nvPr>
            <p:ph type="subTitle" idx="13"/>
          </p:nvPr>
        </p:nvSpPr>
        <p:spPr>
          <a:xfrm>
            <a:off x="381000" y="5105400"/>
            <a:ext cx="6400800" cy="762000"/>
          </a:xfrm>
        </p:spPr>
        <p:txBody>
          <a:bodyPr>
            <a:normAutofit/>
          </a:bodyPr>
          <a:lstStyle>
            <a:lvl1pPr marL="0" indent="0" algn="l">
              <a:buNone/>
              <a:defRPr sz="2800" b="1" baseline="0">
                <a:solidFill>
                  <a:srgbClr val="D8DE9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Date Placeholder 3"/>
          <p:cNvSpPr>
            <a:spLocks noGrp="1"/>
          </p:cNvSpPr>
          <p:nvPr>
            <p:ph type="dt" sz="half" idx="14"/>
          </p:nvPr>
        </p:nvSpPr>
        <p:spPr/>
        <p:txBody>
          <a:bodyPr/>
          <a:lstStyle>
            <a:lvl1pPr>
              <a:defRPr/>
            </a:lvl1pPr>
          </a:lstStyle>
          <a:p>
            <a:pPr>
              <a:defRPr/>
            </a:pPr>
            <a:fld id="{FBB89BAB-F63B-4AF2-AD14-AEB4668A963C}" type="datetime1">
              <a:rPr lang="en-US"/>
              <a:pPr>
                <a:defRPr/>
              </a:pPr>
              <a:t>12/12/2018</a:t>
            </a:fld>
            <a:endParaRPr lang="en-US"/>
          </a:p>
        </p:txBody>
      </p:sp>
      <p:sp>
        <p:nvSpPr>
          <p:cNvPr id="6" name="Footer Placeholder 4"/>
          <p:cNvSpPr>
            <a:spLocks noGrp="1"/>
          </p:cNvSpPr>
          <p:nvPr>
            <p:ph type="ftr" sz="quarter" idx="15"/>
          </p:nvPr>
        </p:nvSpPr>
        <p:spPr/>
        <p:txBody>
          <a:bodyPr/>
          <a:lstStyle>
            <a:lvl1pPr>
              <a:defRPr/>
            </a:lvl1pPr>
          </a:lstStyle>
          <a:p>
            <a:pPr>
              <a:defRPr/>
            </a:pPr>
            <a:r>
              <a:rPr lang="en-US"/>
              <a:t>The NEED Project: 30  Years of Energy Education </a:t>
            </a:r>
            <a:endParaRPr lang="en-US" dirty="0"/>
          </a:p>
        </p:txBody>
      </p:sp>
      <p:sp>
        <p:nvSpPr>
          <p:cNvPr id="7" name="Slide Number Placeholder 5"/>
          <p:cNvSpPr>
            <a:spLocks noGrp="1"/>
          </p:cNvSpPr>
          <p:nvPr>
            <p:ph type="sldNum" sz="quarter" idx="16"/>
          </p:nvPr>
        </p:nvSpPr>
        <p:spPr/>
        <p:txBody>
          <a:bodyPr/>
          <a:lstStyle>
            <a:lvl1pPr>
              <a:defRPr/>
            </a:lvl1pPr>
          </a:lstStyle>
          <a:p>
            <a:pPr>
              <a:defRPr/>
            </a:pPr>
            <a:fld id="{8A8FA070-889A-440B-B682-3861C96965EA}" type="slidenum">
              <a:rPr lang="en-US"/>
              <a:pPr>
                <a:defRPr/>
              </a:pPr>
              <a:t>‹#›</a:t>
            </a:fld>
            <a:endParaRPr lang="en-US"/>
          </a:p>
        </p:txBody>
      </p:sp>
    </p:spTree>
    <p:extLst>
      <p:ext uri="{BB962C8B-B14F-4D97-AF65-F5344CB8AC3E}">
        <p14:creationId xmlns:p14="http://schemas.microsoft.com/office/powerpoint/2010/main" val="719959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rot="5400000">
            <a:off x="2361407" y="3886994"/>
            <a:ext cx="4572000" cy="1587"/>
          </a:xfrm>
          <a:prstGeom prst="line">
            <a:avLst/>
          </a:prstGeom>
          <a:ln w="6350">
            <a:solidFill>
              <a:srgbClr val="C0C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rot="5400000">
            <a:off x="2209007" y="3885406"/>
            <a:ext cx="4572000" cy="1587"/>
          </a:xfrm>
          <a:prstGeom prst="line">
            <a:avLst/>
          </a:prstGeom>
          <a:ln w="6350">
            <a:solidFill>
              <a:srgbClr val="C0C0C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solidFill>
                  <a:schemeClr val="tx1">
                    <a:lumMod val="85000"/>
                    <a:lumOff val="15000"/>
                  </a:schemeClr>
                </a:solidFill>
                <a:latin typeface="Franklin Gothic Book" pitchFamily="34" charset="0"/>
              </a:defRPr>
            </a:lvl1pPr>
            <a:lvl2pPr>
              <a:defRPr sz="2400">
                <a:solidFill>
                  <a:schemeClr val="tx1">
                    <a:lumMod val="85000"/>
                    <a:lumOff val="15000"/>
                  </a:schemeClr>
                </a:solidFill>
                <a:latin typeface="Franklin Gothic Book" pitchFamily="34" charset="0"/>
              </a:defRPr>
            </a:lvl2pPr>
            <a:lvl3pPr>
              <a:defRPr sz="2000">
                <a:solidFill>
                  <a:schemeClr val="tx1">
                    <a:lumMod val="85000"/>
                    <a:lumOff val="15000"/>
                  </a:schemeClr>
                </a:solidFill>
                <a:latin typeface="Franklin Gothic Book" pitchFamily="34" charset="0"/>
              </a:defRPr>
            </a:lvl3pPr>
            <a:lvl4pPr>
              <a:defRPr sz="1800">
                <a:solidFill>
                  <a:schemeClr val="tx1">
                    <a:lumMod val="85000"/>
                    <a:lumOff val="15000"/>
                  </a:schemeClr>
                </a:solidFill>
                <a:latin typeface="Franklin Gothic Book" pitchFamily="34" charset="0"/>
              </a:defRPr>
            </a:lvl4pPr>
            <a:lvl5pPr>
              <a:defRPr sz="1800">
                <a:solidFill>
                  <a:schemeClr val="tx1">
                    <a:lumMod val="85000"/>
                    <a:lumOff val="15000"/>
                  </a:schemeClr>
                </a:solidFill>
                <a:latin typeface="Franklin Gothic Book"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solidFill>
                  <a:schemeClr val="tx1">
                    <a:lumMod val="85000"/>
                    <a:lumOff val="15000"/>
                  </a:schemeClr>
                </a:solidFill>
                <a:latin typeface="Franklin Gothic Book" pitchFamily="34" charset="0"/>
              </a:defRPr>
            </a:lvl1pPr>
            <a:lvl2pPr>
              <a:defRPr sz="2400">
                <a:solidFill>
                  <a:schemeClr val="tx1">
                    <a:lumMod val="85000"/>
                    <a:lumOff val="15000"/>
                  </a:schemeClr>
                </a:solidFill>
                <a:latin typeface="Franklin Gothic Book" pitchFamily="34" charset="0"/>
              </a:defRPr>
            </a:lvl2pPr>
            <a:lvl3pPr>
              <a:defRPr sz="2000">
                <a:solidFill>
                  <a:schemeClr val="tx1">
                    <a:lumMod val="85000"/>
                    <a:lumOff val="15000"/>
                  </a:schemeClr>
                </a:solidFill>
                <a:latin typeface="Franklin Gothic Book" pitchFamily="34" charset="0"/>
              </a:defRPr>
            </a:lvl3pPr>
            <a:lvl4pPr>
              <a:defRPr sz="1800">
                <a:solidFill>
                  <a:schemeClr val="tx1">
                    <a:lumMod val="85000"/>
                    <a:lumOff val="15000"/>
                  </a:schemeClr>
                </a:solidFill>
                <a:latin typeface="Franklin Gothic Book" pitchFamily="34" charset="0"/>
              </a:defRPr>
            </a:lvl4pPr>
            <a:lvl5pPr>
              <a:defRPr sz="1800">
                <a:solidFill>
                  <a:schemeClr val="tx1">
                    <a:lumMod val="85000"/>
                    <a:lumOff val="15000"/>
                  </a:schemeClr>
                </a:solidFill>
                <a:latin typeface="Franklin Gothic Book"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4"/>
          <p:cNvSpPr>
            <a:spLocks noGrp="1"/>
          </p:cNvSpPr>
          <p:nvPr>
            <p:ph type="dt" sz="half" idx="10"/>
          </p:nvPr>
        </p:nvSpPr>
        <p:spPr/>
        <p:txBody>
          <a:bodyPr/>
          <a:lstStyle>
            <a:lvl1pPr>
              <a:defRPr smtClean="0"/>
            </a:lvl1pPr>
          </a:lstStyle>
          <a:p>
            <a:pPr>
              <a:defRPr/>
            </a:pPr>
            <a:fld id="{60B071C3-6417-4D46-B20D-A4BE597CCF11}" type="datetime1">
              <a:rPr lang="en-US"/>
              <a:pPr>
                <a:defRPr/>
              </a:pPr>
              <a:t>12/12/2018</a:t>
            </a:fld>
            <a:endParaRPr lang="en-US"/>
          </a:p>
        </p:txBody>
      </p:sp>
      <p:sp>
        <p:nvSpPr>
          <p:cNvPr id="8" name="Footer Placeholder 5"/>
          <p:cNvSpPr>
            <a:spLocks noGrp="1"/>
          </p:cNvSpPr>
          <p:nvPr>
            <p:ph type="ftr" sz="quarter" idx="11"/>
          </p:nvPr>
        </p:nvSpPr>
        <p:spPr/>
        <p:txBody>
          <a:bodyPr/>
          <a:lstStyle>
            <a:lvl1pPr>
              <a:defRPr/>
            </a:lvl1pPr>
          </a:lstStyle>
          <a:p>
            <a:pPr>
              <a:defRPr/>
            </a:pPr>
            <a:r>
              <a:rPr lang="en-US"/>
              <a:t>The NEED Project: 30  Years of Energy Education </a:t>
            </a:r>
          </a:p>
        </p:txBody>
      </p:sp>
      <p:sp>
        <p:nvSpPr>
          <p:cNvPr id="9" name="Slide Number Placeholder 6"/>
          <p:cNvSpPr>
            <a:spLocks noGrp="1"/>
          </p:cNvSpPr>
          <p:nvPr>
            <p:ph type="sldNum" sz="quarter" idx="12"/>
          </p:nvPr>
        </p:nvSpPr>
        <p:spPr/>
        <p:txBody>
          <a:bodyPr/>
          <a:lstStyle>
            <a:lvl1pPr>
              <a:defRPr smtClean="0"/>
            </a:lvl1pPr>
          </a:lstStyle>
          <a:p>
            <a:pPr>
              <a:defRPr/>
            </a:pPr>
            <a:fld id="{9B453EA4-D7C1-4D09-8621-5538BE84225B}" type="slidenum">
              <a:rPr lang="en-US"/>
              <a:pPr>
                <a:defRPr/>
              </a:pPr>
              <a:t>‹#›</a:t>
            </a:fld>
            <a:endParaRPr lang="en-US"/>
          </a:p>
        </p:txBody>
      </p:sp>
    </p:spTree>
    <p:extLst>
      <p:ext uri="{BB962C8B-B14F-4D97-AF65-F5344CB8AC3E}">
        <p14:creationId xmlns:p14="http://schemas.microsoft.com/office/powerpoint/2010/main" val="3107820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cxnSp>
        <p:nvCxnSpPr>
          <p:cNvPr id="6" name="Straight Connector 5"/>
          <p:cNvCxnSpPr/>
          <p:nvPr userDrawn="1"/>
        </p:nvCxnSpPr>
        <p:spPr>
          <a:xfrm rot="5400000">
            <a:off x="2361407" y="3886994"/>
            <a:ext cx="4572000" cy="1587"/>
          </a:xfrm>
          <a:prstGeom prst="line">
            <a:avLst/>
          </a:prstGeom>
          <a:ln w="6350">
            <a:solidFill>
              <a:srgbClr val="C0C0C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solidFill>
                  <a:schemeClr val="tx1">
                    <a:lumMod val="85000"/>
                    <a:lumOff val="15000"/>
                  </a:schemeClr>
                </a:solidFill>
                <a:latin typeface="Franklin Gothic Book" pitchFamily="34" charset="0"/>
              </a:defRPr>
            </a:lvl1pPr>
            <a:lvl2pPr>
              <a:defRPr sz="2400">
                <a:solidFill>
                  <a:schemeClr val="tx1">
                    <a:lumMod val="85000"/>
                    <a:lumOff val="15000"/>
                  </a:schemeClr>
                </a:solidFill>
                <a:latin typeface="Franklin Gothic Book" pitchFamily="34" charset="0"/>
              </a:defRPr>
            </a:lvl2pPr>
            <a:lvl3pPr>
              <a:defRPr sz="2000">
                <a:solidFill>
                  <a:schemeClr val="tx1">
                    <a:lumMod val="85000"/>
                    <a:lumOff val="15000"/>
                  </a:schemeClr>
                </a:solidFill>
                <a:latin typeface="Franklin Gothic Book" pitchFamily="34" charset="0"/>
              </a:defRPr>
            </a:lvl3pPr>
            <a:lvl4pPr>
              <a:defRPr sz="1800">
                <a:solidFill>
                  <a:schemeClr val="tx1">
                    <a:lumMod val="85000"/>
                    <a:lumOff val="15000"/>
                  </a:schemeClr>
                </a:solidFill>
                <a:latin typeface="Franklin Gothic Book" pitchFamily="34" charset="0"/>
              </a:defRPr>
            </a:lvl4pPr>
            <a:lvl5pPr>
              <a:defRPr sz="1800">
                <a:solidFill>
                  <a:schemeClr val="tx1">
                    <a:lumMod val="85000"/>
                    <a:lumOff val="15000"/>
                  </a:schemeClr>
                </a:solidFill>
                <a:latin typeface="Franklin Gothic Book"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3581400"/>
            <a:ext cx="4038600" cy="2514600"/>
          </a:xfrm>
        </p:spPr>
        <p:txBody>
          <a:bodyPr/>
          <a:lstStyle>
            <a:lvl1pPr>
              <a:defRPr sz="2000">
                <a:solidFill>
                  <a:schemeClr val="tx1">
                    <a:lumMod val="85000"/>
                    <a:lumOff val="15000"/>
                  </a:schemeClr>
                </a:solidFill>
                <a:latin typeface="Franklin Gothic Book" pitchFamily="34" charset="0"/>
              </a:defRPr>
            </a:lvl1pPr>
            <a:lvl2pPr>
              <a:defRPr sz="1800">
                <a:solidFill>
                  <a:schemeClr val="tx1">
                    <a:lumMod val="85000"/>
                    <a:lumOff val="15000"/>
                  </a:schemeClr>
                </a:solidFill>
                <a:latin typeface="Franklin Gothic Book" pitchFamily="34" charset="0"/>
              </a:defRPr>
            </a:lvl2pPr>
            <a:lvl3pPr>
              <a:defRPr sz="1600">
                <a:solidFill>
                  <a:schemeClr val="tx1">
                    <a:lumMod val="85000"/>
                    <a:lumOff val="15000"/>
                  </a:schemeClr>
                </a:solidFill>
                <a:latin typeface="Franklin Gothic Book" pitchFamily="34" charset="0"/>
              </a:defRPr>
            </a:lvl3pPr>
            <a:lvl4pPr>
              <a:defRPr sz="1600">
                <a:solidFill>
                  <a:schemeClr val="tx1">
                    <a:lumMod val="85000"/>
                    <a:lumOff val="15000"/>
                  </a:schemeClr>
                </a:solidFill>
                <a:latin typeface="Franklin Gothic Book" pitchFamily="34" charset="0"/>
              </a:defRPr>
            </a:lvl4pPr>
            <a:lvl5pPr>
              <a:defRPr sz="1600">
                <a:solidFill>
                  <a:schemeClr val="tx1">
                    <a:lumMod val="85000"/>
                    <a:lumOff val="15000"/>
                  </a:schemeClr>
                </a:solidFill>
                <a:latin typeface="Franklin Gothic Book"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8"/>
          <p:cNvSpPr>
            <a:spLocks noGrp="1"/>
          </p:cNvSpPr>
          <p:nvPr>
            <p:ph sz="quarter" idx="13"/>
          </p:nvPr>
        </p:nvSpPr>
        <p:spPr>
          <a:xfrm>
            <a:off x="4648200" y="1600200"/>
            <a:ext cx="4038600" cy="1828800"/>
          </a:xfrm>
        </p:spPr>
        <p:txBody>
          <a:bodyPr/>
          <a:lstStyle>
            <a:lvl1pPr>
              <a:buNone/>
              <a:defRPr/>
            </a:lvl1pPr>
          </a:lstStyle>
          <a:p>
            <a:pPr lvl="0"/>
            <a:endParaRPr lang="en-US" dirty="0"/>
          </a:p>
        </p:txBody>
      </p:sp>
      <p:sp>
        <p:nvSpPr>
          <p:cNvPr id="7" name="Date Placeholder 4"/>
          <p:cNvSpPr>
            <a:spLocks noGrp="1"/>
          </p:cNvSpPr>
          <p:nvPr>
            <p:ph type="dt" sz="half" idx="14"/>
          </p:nvPr>
        </p:nvSpPr>
        <p:spPr>
          <a:xfrm>
            <a:off x="457200" y="6356350"/>
            <a:ext cx="1676400" cy="365125"/>
          </a:xfrm>
        </p:spPr>
        <p:txBody>
          <a:bodyPr/>
          <a:lstStyle>
            <a:lvl1pPr>
              <a:defRPr smtClean="0"/>
            </a:lvl1pPr>
          </a:lstStyle>
          <a:p>
            <a:pPr>
              <a:defRPr/>
            </a:pPr>
            <a:fld id="{A010558F-B4A1-4819-865C-E07A2FC2D4BB}" type="datetime1">
              <a:rPr lang="en-US"/>
              <a:pPr>
                <a:defRPr/>
              </a:pPr>
              <a:t>12/12/2018</a:t>
            </a:fld>
            <a:endParaRPr lang="en-US"/>
          </a:p>
        </p:txBody>
      </p:sp>
      <p:sp>
        <p:nvSpPr>
          <p:cNvPr id="8" name="Footer Placeholder 5"/>
          <p:cNvSpPr>
            <a:spLocks noGrp="1"/>
          </p:cNvSpPr>
          <p:nvPr>
            <p:ph type="ftr" sz="quarter" idx="15"/>
          </p:nvPr>
        </p:nvSpPr>
        <p:spPr>
          <a:xfrm>
            <a:off x="2209800" y="6356350"/>
            <a:ext cx="4572000" cy="365125"/>
          </a:xfrm>
        </p:spPr>
        <p:txBody>
          <a:bodyPr/>
          <a:lstStyle>
            <a:lvl1pPr>
              <a:defRPr/>
            </a:lvl1pPr>
          </a:lstStyle>
          <a:p>
            <a:pPr>
              <a:defRPr/>
            </a:pPr>
            <a:r>
              <a:rPr lang="en-US"/>
              <a:t>The NEED Project: 30  Years of Energy Education </a:t>
            </a:r>
          </a:p>
        </p:txBody>
      </p:sp>
      <p:sp>
        <p:nvSpPr>
          <p:cNvPr id="10" name="Slide Number Placeholder 6"/>
          <p:cNvSpPr>
            <a:spLocks noGrp="1"/>
          </p:cNvSpPr>
          <p:nvPr>
            <p:ph type="sldNum" sz="quarter" idx="16"/>
          </p:nvPr>
        </p:nvSpPr>
        <p:spPr>
          <a:xfrm>
            <a:off x="6858000" y="6356350"/>
            <a:ext cx="1828800" cy="365125"/>
          </a:xfrm>
        </p:spPr>
        <p:txBody>
          <a:bodyPr/>
          <a:lstStyle>
            <a:lvl1pPr>
              <a:defRPr smtClean="0"/>
            </a:lvl1pPr>
          </a:lstStyle>
          <a:p>
            <a:pPr>
              <a:defRPr/>
            </a:pPr>
            <a:fld id="{F24FADE4-C945-4AFB-8AAF-AE806E97863B}" type="slidenum">
              <a:rPr lang="en-US"/>
              <a:pPr>
                <a:defRPr/>
              </a:pPr>
              <a:t>‹#›</a:t>
            </a:fld>
            <a:endParaRPr lang="en-US"/>
          </a:p>
        </p:txBody>
      </p:sp>
    </p:spTree>
    <p:extLst>
      <p:ext uri="{BB962C8B-B14F-4D97-AF65-F5344CB8AC3E}">
        <p14:creationId xmlns:p14="http://schemas.microsoft.com/office/powerpoint/2010/main" val="543007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cxnSp>
        <p:nvCxnSpPr>
          <p:cNvPr id="7" name="Straight Connector 6"/>
          <p:cNvCxnSpPr/>
          <p:nvPr userDrawn="1"/>
        </p:nvCxnSpPr>
        <p:spPr>
          <a:xfrm rot="5400000">
            <a:off x="2361407" y="3886994"/>
            <a:ext cx="4572000" cy="1587"/>
          </a:xfrm>
          <a:prstGeom prst="line">
            <a:avLst/>
          </a:prstGeom>
          <a:ln w="6350">
            <a:solidFill>
              <a:srgbClr val="C0C0C0"/>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457200" y="1600200"/>
            <a:ext cx="4038600" cy="4525963"/>
          </a:xfrm>
        </p:spPr>
        <p:txBody>
          <a:bodyPr/>
          <a:lstStyle>
            <a:lvl1pPr>
              <a:defRPr sz="2800">
                <a:solidFill>
                  <a:schemeClr val="tx1">
                    <a:lumMod val="85000"/>
                    <a:lumOff val="15000"/>
                  </a:schemeClr>
                </a:solidFill>
                <a:latin typeface="Franklin Gothic Book" pitchFamily="34" charset="0"/>
              </a:defRPr>
            </a:lvl1pPr>
            <a:lvl2pPr>
              <a:defRPr sz="2400">
                <a:solidFill>
                  <a:schemeClr val="tx1">
                    <a:lumMod val="85000"/>
                    <a:lumOff val="15000"/>
                  </a:schemeClr>
                </a:solidFill>
                <a:latin typeface="Franklin Gothic Book" pitchFamily="34" charset="0"/>
              </a:defRPr>
            </a:lvl2pPr>
            <a:lvl3pPr>
              <a:defRPr sz="2000">
                <a:solidFill>
                  <a:schemeClr val="tx1">
                    <a:lumMod val="85000"/>
                    <a:lumOff val="15000"/>
                  </a:schemeClr>
                </a:solidFill>
                <a:latin typeface="Franklin Gothic Book" pitchFamily="34" charset="0"/>
              </a:defRPr>
            </a:lvl3pPr>
            <a:lvl4pPr>
              <a:defRPr sz="1800">
                <a:solidFill>
                  <a:schemeClr val="tx1">
                    <a:lumMod val="85000"/>
                    <a:lumOff val="15000"/>
                  </a:schemeClr>
                </a:solidFill>
                <a:latin typeface="Franklin Gothic Book" pitchFamily="34" charset="0"/>
              </a:defRPr>
            </a:lvl4pPr>
            <a:lvl5pPr>
              <a:defRPr sz="1800">
                <a:solidFill>
                  <a:schemeClr val="tx1">
                    <a:lumMod val="85000"/>
                    <a:lumOff val="15000"/>
                  </a:schemeClr>
                </a:solidFill>
                <a:latin typeface="Franklin Gothic Book"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3581400"/>
            <a:ext cx="4038600" cy="2514600"/>
          </a:xfrm>
        </p:spPr>
        <p:txBody>
          <a:bodyPr/>
          <a:lstStyle>
            <a:lvl1pPr>
              <a:defRPr sz="2000">
                <a:solidFill>
                  <a:schemeClr val="tx1">
                    <a:lumMod val="85000"/>
                    <a:lumOff val="15000"/>
                  </a:schemeClr>
                </a:solidFill>
                <a:latin typeface="Franklin Gothic Book" pitchFamily="34" charset="0"/>
              </a:defRPr>
            </a:lvl1pPr>
            <a:lvl2pPr>
              <a:defRPr sz="1800">
                <a:solidFill>
                  <a:schemeClr val="tx1">
                    <a:lumMod val="85000"/>
                    <a:lumOff val="15000"/>
                  </a:schemeClr>
                </a:solidFill>
                <a:latin typeface="Franklin Gothic Book" pitchFamily="34" charset="0"/>
              </a:defRPr>
            </a:lvl2pPr>
            <a:lvl3pPr>
              <a:defRPr sz="1600">
                <a:solidFill>
                  <a:schemeClr val="tx1">
                    <a:lumMod val="85000"/>
                    <a:lumOff val="15000"/>
                  </a:schemeClr>
                </a:solidFill>
                <a:latin typeface="Franklin Gothic Book" pitchFamily="34" charset="0"/>
              </a:defRPr>
            </a:lvl3pPr>
            <a:lvl4pPr>
              <a:defRPr sz="1600">
                <a:solidFill>
                  <a:schemeClr val="tx1">
                    <a:lumMod val="85000"/>
                    <a:lumOff val="15000"/>
                  </a:schemeClr>
                </a:solidFill>
                <a:latin typeface="Franklin Gothic Book" pitchFamily="34" charset="0"/>
              </a:defRPr>
            </a:lvl4pPr>
            <a:lvl5pPr>
              <a:defRPr sz="1600">
                <a:solidFill>
                  <a:schemeClr val="tx1">
                    <a:lumMod val="85000"/>
                    <a:lumOff val="15000"/>
                  </a:schemeClr>
                </a:solidFill>
                <a:latin typeface="Franklin Gothic Book"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8"/>
          <p:cNvSpPr>
            <a:spLocks noGrp="1"/>
          </p:cNvSpPr>
          <p:nvPr>
            <p:ph sz="quarter" idx="13"/>
          </p:nvPr>
        </p:nvSpPr>
        <p:spPr>
          <a:xfrm>
            <a:off x="4648200" y="1600200"/>
            <a:ext cx="4038600" cy="1828800"/>
          </a:xfrm>
        </p:spPr>
        <p:txBody>
          <a:bodyPr/>
          <a:lstStyle>
            <a:lvl1pPr>
              <a:buNone/>
              <a:defRPr/>
            </a:lvl1pPr>
          </a:lstStyle>
          <a:p>
            <a:pPr lvl="0"/>
            <a:endParaRPr lang="en-US" dirty="0"/>
          </a:p>
        </p:txBody>
      </p:sp>
      <p:sp>
        <p:nvSpPr>
          <p:cNvPr id="13" name="Title 1"/>
          <p:cNvSpPr>
            <a:spLocks noGrp="1"/>
          </p:cNvSpPr>
          <p:nvPr>
            <p:ph type="title"/>
          </p:nvPr>
        </p:nvSpPr>
        <p:spPr>
          <a:xfrm>
            <a:off x="-152400" y="274638"/>
            <a:ext cx="9448800" cy="1143000"/>
          </a:xfrm>
        </p:spPr>
        <p:txBody>
          <a:bodyPr anchor="t" anchorCtr="0"/>
          <a:lstStyle/>
          <a:p>
            <a:r>
              <a:rPr lang="en-US" dirty="0" smtClean="0"/>
              <a:t>Click to edit Master title style</a:t>
            </a:r>
            <a:endParaRPr lang="en-US" dirty="0"/>
          </a:p>
        </p:txBody>
      </p:sp>
      <p:sp>
        <p:nvSpPr>
          <p:cNvPr id="14" name="Subtitle 2"/>
          <p:cNvSpPr>
            <a:spLocks noGrp="1"/>
          </p:cNvSpPr>
          <p:nvPr>
            <p:ph type="subTitle" idx="14"/>
          </p:nvPr>
        </p:nvSpPr>
        <p:spPr>
          <a:xfrm>
            <a:off x="381000" y="838200"/>
            <a:ext cx="6400800" cy="762000"/>
          </a:xfrm>
        </p:spPr>
        <p:txBody>
          <a:bodyPr>
            <a:normAutofit/>
          </a:bodyPr>
          <a:lstStyle>
            <a:lvl1pPr marL="0" indent="0" algn="l">
              <a:buNone/>
              <a:defRPr sz="2800" b="1" baseline="0">
                <a:solidFill>
                  <a:srgbClr val="D8DE9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Date Placeholder 4"/>
          <p:cNvSpPr>
            <a:spLocks noGrp="1"/>
          </p:cNvSpPr>
          <p:nvPr>
            <p:ph type="dt" sz="half" idx="15"/>
          </p:nvPr>
        </p:nvSpPr>
        <p:spPr/>
        <p:txBody>
          <a:bodyPr/>
          <a:lstStyle>
            <a:lvl1pPr>
              <a:defRPr smtClean="0"/>
            </a:lvl1pPr>
          </a:lstStyle>
          <a:p>
            <a:pPr>
              <a:defRPr/>
            </a:pPr>
            <a:fld id="{67CE2A78-21A6-4360-8EFA-7E6D9B67A719}" type="datetime1">
              <a:rPr lang="en-US"/>
              <a:pPr>
                <a:defRPr/>
              </a:pPr>
              <a:t>12/12/2018</a:t>
            </a:fld>
            <a:endParaRPr lang="en-US"/>
          </a:p>
        </p:txBody>
      </p:sp>
      <p:sp>
        <p:nvSpPr>
          <p:cNvPr id="10" name="Footer Placeholder 5"/>
          <p:cNvSpPr>
            <a:spLocks noGrp="1"/>
          </p:cNvSpPr>
          <p:nvPr>
            <p:ph type="ftr" sz="quarter" idx="16"/>
          </p:nvPr>
        </p:nvSpPr>
        <p:spPr/>
        <p:txBody>
          <a:bodyPr/>
          <a:lstStyle>
            <a:lvl1pPr>
              <a:defRPr/>
            </a:lvl1pPr>
          </a:lstStyle>
          <a:p>
            <a:pPr>
              <a:defRPr/>
            </a:pPr>
            <a:r>
              <a:rPr lang="en-US"/>
              <a:t>The NEED Project: 30  Years of Energy Education </a:t>
            </a:r>
          </a:p>
        </p:txBody>
      </p:sp>
      <p:sp>
        <p:nvSpPr>
          <p:cNvPr id="11" name="Slide Number Placeholder 6"/>
          <p:cNvSpPr>
            <a:spLocks noGrp="1"/>
          </p:cNvSpPr>
          <p:nvPr>
            <p:ph type="sldNum" sz="quarter" idx="17"/>
          </p:nvPr>
        </p:nvSpPr>
        <p:spPr/>
        <p:txBody>
          <a:bodyPr/>
          <a:lstStyle>
            <a:lvl1pPr>
              <a:defRPr smtClean="0"/>
            </a:lvl1pPr>
          </a:lstStyle>
          <a:p>
            <a:pPr>
              <a:defRPr/>
            </a:pPr>
            <a:fld id="{8B6E6DE3-FBDE-43B2-B505-C6B850AAADA2}" type="slidenum">
              <a:rPr lang="en-US"/>
              <a:pPr>
                <a:defRPr/>
              </a:pPr>
              <a:t>‹#›</a:t>
            </a:fld>
            <a:endParaRPr lang="en-US"/>
          </a:p>
        </p:txBody>
      </p:sp>
    </p:spTree>
    <p:extLst>
      <p:ext uri="{BB962C8B-B14F-4D97-AF65-F5344CB8AC3E}">
        <p14:creationId xmlns:p14="http://schemas.microsoft.com/office/powerpoint/2010/main" val="1267595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cstate="print">
            <a:lum/>
          </a:blip>
          <a:srcRect/>
          <a:stretch>
            <a:fillRect t="-5000" b="-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 y="274638"/>
            <a:ext cx="9448800" cy="1143000"/>
          </a:xfrm>
          <a:prstGeom prst="rect">
            <a:avLst/>
          </a:prstGeom>
          <a:gradFill flip="none" rotWithShape="1">
            <a:gsLst>
              <a:gs pos="100000">
                <a:schemeClr val="tx1">
                  <a:lumMod val="75000"/>
                  <a:lumOff val="25000"/>
                </a:schemeClr>
              </a:gs>
              <a:gs pos="61000">
                <a:schemeClr val="tx1">
                  <a:lumMod val="65000"/>
                  <a:lumOff val="35000"/>
                </a:schemeClr>
              </a:gs>
              <a:gs pos="100000">
                <a:srgbClr val="EAEAEA"/>
              </a:gs>
            </a:gsLst>
            <a:lin ang="5400000" scaled="1"/>
            <a:tileRect/>
          </a:gradFill>
        </p:spPr>
        <p:txBody>
          <a:bodyPr vert="horz" wrap="square" lIns="548640" tIns="45720" rIns="0" bIns="45720" rtlCol="0" anchor="ctr">
            <a:normAutofit/>
          </a:bodyPr>
          <a:lstStyle/>
          <a:p>
            <a:r>
              <a:rPr lang="en-US" dirty="0" smtClean="0"/>
              <a:t>Click to edit Master title style</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charset="0"/>
              </a:defRPr>
            </a:lvl1pPr>
          </a:lstStyle>
          <a:p>
            <a:pPr>
              <a:defRPr/>
            </a:pPr>
            <a:fld id="{E6FDA8E5-1BAA-4B80-B62A-06A779741174}" type="datetime1">
              <a:rPr lang="en-US"/>
              <a:pPr>
                <a:defRPr/>
              </a:pPr>
              <a:t>12/12/2018</a:t>
            </a:fld>
            <a:endParaRPr lang="en-US"/>
          </a:p>
        </p:txBody>
      </p:sp>
      <p:sp>
        <p:nvSpPr>
          <p:cNvPr id="5" name="Footer Placeholder 4"/>
          <p:cNvSpPr>
            <a:spLocks noGrp="1"/>
          </p:cNvSpPr>
          <p:nvPr>
            <p:ph type="ftr" sz="quarter" idx="3"/>
          </p:nvPr>
        </p:nvSpPr>
        <p:spPr>
          <a:xfrm>
            <a:off x="2743200" y="6356350"/>
            <a:ext cx="3733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r>
              <a:rPr lang="en-US"/>
              <a:t>The NEED Project: 30  Years of Energy Education </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charset="0"/>
              </a:defRPr>
            </a:lvl1pPr>
          </a:lstStyle>
          <a:p>
            <a:pPr>
              <a:defRPr/>
            </a:pPr>
            <a:fld id="{A9393188-0D6A-4483-AD48-68734582E4E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77" r:id="rId1"/>
    <p:sldLayoutId id="2147483778" r:id="rId2"/>
    <p:sldLayoutId id="2147483769" r:id="rId3"/>
    <p:sldLayoutId id="2147483779" r:id="rId4"/>
    <p:sldLayoutId id="2147483770" r:id="rId5"/>
    <p:sldLayoutId id="2147483771" r:id="rId6"/>
    <p:sldLayoutId id="2147483780" r:id="rId7"/>
    <p:sldLayoutId id="2147483781" r:id="rId8"/>
    <p:sldLayoutId id="2147483782" r:id="rId9"/>
    <p:sldLayoutId id="2147483783" r:id="rId10"/>
    <p:sldLayoutId id="2147483772" r:id="rId11"/>
    <p:sldLayoutId id="2147483773" r:id="rId12"/>
    <p:sldLayoutId id="2147483784" r:id="rId13"/>
    <p:sldLayoutId id="2147483774" r:id="rId14"/>
    <p:sldLayoutId id="2147483775" r:id="rId15"/>
    <p:sldLayoutId id="2147483776" r:id="rId16"/>
  </p:sldLayoutIdLst>
  <p:hf sldNum="0" hdr="0" ftr="0" dt="0"/>
  <p:txStyles>
    <p:titleStyle>
      <a:lvl1pPr algn="l" rtl="0" eaLnBrk="0" fontAlgn="base" hangingPunct="0">
        <a:spcBef>
          <a:spcPct val="0"/>
        </a:spcBef>
        <a:spcAft>
          <a:spcPct val="0"/>
        </a:spcAft>
        <a:defRPr sz="3800" kern="1200">
          <a:solidFill>
            <a:schemeClr val="bg1"/>
          </a:solidFill>
          <a:latin typeface="Franklin Gothic Demi" pitchFamily="34" charset="0"/>
          <a:ea typeface="ＭＳ Ｐゴシック" charset="-128"/>
          <a:cs typeface="+mj-cs"/>
        </a:defRPr>
      </a:lvl1pPr>
      <a:lvl2pPr algn="l" rtl="0" eaLnBrk="0" fontAlgn="base" hangingPunct="0">
        <a:spcBef>
          <a:spcPct val="0"/>
        </a:spcBef>
        <a:spcAft>
          <a:spcPct val="0"/>
        </a:spcAft>
        <a:defRPr sz="3800">
          <a:solidFill>
            <a:schemeClr val="bg1"/>
          </a:solidFill>
          <a:latin typeface="Franklin Gothic Demi" pitchFamily="34" charset="0"/>
          <a:ea typeface="ＭＳ Ｐゴシック" charset="-128"/>
        </a:defRPr>
      </a:lvl2pPr>
      <a:lvl3pPr algn="l" rtl="0" eaLnBrk="0" fontAlgn="base" hangingPunct="0">
        <a:spcBef>
          <a:spcPct val="0"/>
        </a:spcBef>
        <a:spcAft>
          <a:spcPct val="0"/>
        </a:spcAft>
        <a:defRPr sz="3800">
          <a:solidFill>
            <a:schemeClr val="bg1"/>
          </a:solidFill>
          <a:latin typeface="Franklin Gothic Demi" pitchFamily="34" charset="0"/>
          <a:ea typeface="ＭＳ Ｐゴシック" charset="-128"/>
        </a:defRPr>
      </a:lvl3pPr>
      <a:lvl4pPr algn="l" rtl="0" eaLnBrk="0" fontAlgn="base" hangingPunct="0">
        <a:spcBef>
          <a:spcPct val="0"/>
        </a:spcBef>
        <a:spcAft>
          <a:spcPct val="0"/>
        </a:spcAft>
        <a:defRPr sz="3800">
          <a:solidFill>
            <a:schemeClr val="bg1"/>
          </a:solidFill>
          <a:latin typeface="Franklin Gothic Demi" pitchFamily="34" charset="0"/>
          <a:ea typeface="ＭＳ Ｐゴシック" charset="-128"/>
        </a:defRPr>
      </a:lvl4pPr>
      <a:lvl5pPr algn="l" rtl="0" eaLnBrk="0" fontAlgn="base" hangingPunct="0">
        <a:spcBef>
          <a:spcPct val="0"/>
        </a:spcBef>
        <a:spcAft>
          <a:spcPct val="0"/>
        </a:spcAft>
        <a:defRPr sz="3800">
          <a:solidFill>
            <a:schemeClr val="bg1"/>
          </a:solidFill>
          <a:latin typeface="Franklin Gothic Demi" pitchFamily="34" charset="0"/>
          <a:ea typeface="ＭＳ Ｐゴシック" charset="-128"/>
        </a:defRPr>
      </a:lvl5pPr>
      <a:lvl6pPr marL="457200" algn="l" rtl="0" fontAlgn="base">
        <a:spcBef>
          <a:spcPct val="0"/>
        </a:spcBef>
        <a:spcAft>
          <a:spcPct val="0"/>
        </a:spcAft>
        <a:defRPr sz="3800">
          <a:solidFill>
            <a:schemeClr val="bg1"/>
          </a:solidFill>
          <a:latin typeface="Franklin Gothic Demi" pitchFamily="34" charset="0"/>
        </a:defRPr>
      </a:lvl6pPr>
      <a:lvl7pPr marL="914400" algn="l" rtl="0" fontAlgn="base">
        <a:spcBef>
          <a:spcPct val="0"/>
        </a:spcBef>
        <a:spcAft>
          <a:spcPct val="0"/>
        </a:spcAft>
        <a:defRPr sz="3800">
          <a:solidFill>
            <a:schemeClr val="bg1"/>
          </a:solidFill>
          <a:latin typeface="Franklin Gothic Demi" pitchFamily="34" charset="0"/>
        </a:defRPr>
      </a:lvl7pPr>
      <a:lvl8pPr marL="1371600" algn="l" rtl="0" fontAlgn="base">
        <a:spcBef>
          <a:spcPct val="0"/>
        </a:spcBef>
        <a:spcAft>
          <a:spcPct val="0"/>
        </a:spcAft>
        <a:defRPr sz="3800">
          <a:solidFill>
            <a:schemeClr val="bg1"/>
          </a:solidFill>
          <a:latin typeface="Franklin Gothic Demi" pitchFamily="34" charset="0"/>
        </a:defRPr>
      </a:lvl8pPr>
      <a:lvl9pPr marL="1828800" algn="l" rtl="0" fontAlgn="base">
        <a:spcBef>
          <a:spcPct val="0"/>
        </a:spcBef>
        <a:spcAft>
          <a:spcPct val="0"/>
        </a:spcAft>
        <a:defRPr sz="3800">
          <a:solidFill>
            <a:schemeClr val="bg1"/>
          </a:solidFill>
          <a:latin typeface="Franklin Gothic Dem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rgbClr val="262626"/>
          </a:solidFill>
          <a:latin typeface="Franklin Gothic Book" pitchFamily="34" charset="0"/>
          <a:ea typeface="ＭＳ Ｐゴシック" charset="-128"/>
          <a:cs typeface="+mn-cs"/>
        </a:defRPr>
      </a:lvl1pPr>
      <a:lvl2pPr marL="742950" indent="-285750" algn="l" rtl="0" eaLnBrk="0" fontAlgn="base" hangingPunct="0">
        <a:spcBef>
          <a:spcPct val="20000"/>
        </a:spcBef>
        <a:spcAft>
          <a:spcPct val="0"/>
        </a:spcAft>
        <a:buFont typeface="Arial" charset="0"/>
        <a:buChar char="–"/>
        <a:defRPr sz="2800" kern="1200">
          <a:solidFill>
            <a:srgbClr val="262626"/>
          </a:solidFill>
          <a:latin typeface="Franklin Gothic Book" pitchFamily="34" charset="0"/>
          <a:ea typeface="ＭＳ Ｐゴシック" charset="-128"/>
          <a:cs typeface="+mn-cs"/>
        </a:defRPr>
      </a:lvl2pPr>
      <a:lvl3pPr marL="1143000" indent="-228600" algn="l" rtl="0" eaLnBrk="0" fontAlgn="base" hangingPunct="0">
        <a:spcBef>
          <a:spcPct val="20000"/>
        </a:spcBef>
        <a:spcAft>
          <a:spcPct val="0"/>
        </a:spcAft>
        <a:buFont typeface="Arial" charset="0"/>
        <a:buChar char="•"/>
        <a:defRPr sz="2400" kern="1200">
          <a:solidFill>
            <a:srgbClr val="262626"/>
          </a:solidFill>
          <a:latin typeface="Franklin Gothic Book" pitchFamily="34" charset="0"/>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rgbClr val="262626"/>
          </a:solidFill>
          <a:latin typeface="Franklin Gothic Book" pitchFamily="34" charset="0"/>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rgbClr val="262626"/>
          </a:solidFill>
          <a:latin typeface="Franklin Gothic Book" pitchFamily="34" charset="0"/>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23.jpe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24.png"/><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hyperlink" Target="mailto:info@need.org"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hyperlink" Target="mailto:cturrel@need.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71600" y="304800"/>
            <a:ext cx="2486025" cy="1885950"/>
          </a:xfrm>
          <a:prstGeom prst="rect">
            <a:avLst/>
          </a:prstGeom>
        </p:spPr>
      </p:pic>
      <p:sp>
        <p:nvSpPr>
          <p:cNvPr id="3" name="TextBox 2"/>
          <p:cNvSpPr txBox="1"/>
          <p:nvPr/>
        </p:nvSpPr>
        <p:spPr>
          <a:xfrm>
            <a:off x="838200" y="1981200"/>
            <a:ext cx="7239000" cy="2800767"/>
          </a:xfrm>
          <a:prstGeom prst="rect">
            <a:avLst/>
          </a:prstGeom>
          <a:noFill/>
        </p:spPr>
        <p:txBody>
          <a:bodyPr wrap="square" rtlCol="0">
            <a:spAutoFit/>
          </a:bodyPr>
          <a:lstStyle/>
          <a:p>
            <a:pPr algn="ctr"/>
            <a:r>
              <a:rPr lang="en-US" sz="4800" b="1" dirty="0" smtClean="0">
                <a:latin typeface="Tahoma" pitchFamily="34" charset="0"/>
                <a:ea typeface="Tahoma" pitchFamily="34" charset="0"/>
                <a:cs typeface="Tahoma" pitchFamily="34" charset="0"/>
              </a:rPr>
              <a:t>Energy from the Sun Workshop</a:t>
            </a:r>
          </a:p>
          <a:p>
            <a:pPr algn="ctr"/>
            <a:endParaRPr lang="en-US" sz="4000" dirty="0">
              <a:latin typeface="Tahoma" pitchFamily="34" charset="0"/>
              <a:ea typeface="Tahoma" pitchFamily="34" charset="0"/>
              <a:cs typeface="Tahoma" pitchFamily="34" charset="0"/>
            </a:endParaRPr>
          </a:p>
          <a:p>
            <a:pPr algn="ctr"/>
            <a:r>
              <a:rPr lang="en-US" sz="4000" i="1" dirty="0" smtClean="0">
                <a:solidFill>
                  <a:schemeClr val="tx2"/>
                </a:solidFill>
                <a:latin typeface="Tahoma" pitchFamily="34" charset="0"/>
                <a:ea typeface="Tahoma" pitchFamily="34" charset="0"/>
                <a:cs typeface="Tahoma" pitchFamily="34" charset="0"/>
              </a:rPr>
              <a:t>Introduction to </a:t>
            </a:r>
            <a:r>
              <a:rPr lang="en-US" sz="4000" i="1" dirty="0" err="1" smtClean="0">
                <a:solidFill>
                  <a:schemeClr val="tx2"/>
                </a:solidFill>
                <a:latin typeface="Tahoma" pitchFamily="34" charset="0"/>
                <a:ea typeface="Tahoma" pitchFamily="34" charset="0"/>
                <a:cs typeface="Tahoma" pitchFamily="34" charset="0"/>
              </a:rPr>
              <a:t>Photovoltaics</a:t>
            </a:r>
            <a:endParaRPr lang="en-US" sz="4000" i="1" dirty="0">
              <a:solidFill>
                <a:schemeClr val="tx2"/>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94079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3200400" cy="1143000"/>
          </a:xfrm>
        </p:spPr>
        <p:txBody>
          <a:bodyPr numCol="1" anchorCtr="0" compatLnSpc="1">
            <a:prstTxWarp prst="textNoShape">
              <a:avLst/>
            </a:prstTxWarp>
            <a:noAutofit/>
          </a:bodyPr>
          <a:lstStyle/>
          <a:p>
            <a:pPr algn="ctr" eaLnBrk="1" fontAlgn="auto" hangingPunct="1">
              <a:spcAft>
                <a:spcPts val="0"/>
              </a:spcAft>
              <a:defRPr/>
            </a:pPr>
            <a:r>
              <a:rPr lang="en-US" sz="3600" smtClean="0">
                <a:ea typeface="+mj-ea"/>
              </a:rPr>
              <a:t>PV Array Components</a:t>
            </a:r>
          </a:p>
        </p:txBody>
      </p:sp>
      <p:sp>
        <p:nvSpPr>
          <p:cNvPr id="58371" name="Text Placeholder 3"/>
          <p:cNvSpPr>
            <a:spLocks noGrp="1"/>
          </p:cNvSpPr>
          <p:nvPr>
            <p:ph type="body" sz="half" idx="2"/>
          </p:nvPr>
        </p:nvSpPr>
        <p:spPr>
          <a:xfrm>
            <a:off x="381000" y="1752600"/>
            <a:ext cx="3008313" cy="4691063"/>
          </a:xfrm>
        </p:spPr>
        <p:txBody>
          <a:bodyPr/>
          <a:lstStyle/>
          <a:p>
            <a:pPr eaLnBrk="1" hangingPunct="1"/>
            <a:endParaRPr lang="en-US" smtClean="0">
              <a:latin typeface="Franklin Gothic Book" charset="0"/>
            </a:endParaRPr>
          </a:p>
          <a:p>
            <a:pPr eaLnBrk="1" hangingPunct="1">
              <a:buFont typeface="Courier New" charset="0"/>
              <a:buChar char="o"/>
            </a:pPr>
            <a:r>
              <a:rPr lang="en-US" sz="3600" smtClean="0">
                <a:latin typeface="Franklin Gothic Book" charset="0"/>
              </a:rPr>
              <a:t>PV Cells</a:t>
            </a:r>
          </a:p>
          <a:p>
            <a:pPr eaLnBrk="1" hangingPunct="1">
              <a:buFont typeface="Courier New" charset="0"/>
              <a:buChar char="o"/>
            </a:pPr>
            <a:r>
              <a:rPr lang="en-US" sz="3600" smtClean="0">
                <a:latin typeface="Franklin Gothic Book" charset="0"/>
              </a:rPr>
              <a:t>Modules</a:t>
            </a:r>
          </a:p>
          <a:p>
            <a:pPr eaLnBrk="1" hangingPunct="1">
              <a:buFont typeface="Courier New" charset="0"/>
              <a:buChar char="o"/>
            </a:pPr>
            <a:r>
              <a:rPr lang="en-US" sz="3600" smtClean="0">
                <a:latin typeface="Franklin Gothic Book" charset="0"/>
              </a:rPr>
              <a:t>Arrays</a:t>
            </a:r>
          </a:p>
        </p:txBody>
      </p:sp>
      <p:pic>
        <p:nvPicPr>
          <p:cNvPr id="58372" name="Content Placeholder 8" descr="PV-cell-module-array graphic.gif"/>
          <p:cNvPicPr>
            <a:picLocks noGrp="1" noChangeAspect="1"/>
          </p:cNvPicPr>
          <p:nvPr>
            <p:ph idx="1"/>
          </p:nvPr>
        </p:nvPicPr>
        <p:blipFill>
          <a:blip r:embed="rId3">
            <a:extLst>
              <a:ext uri="{28A0092B-C50C-407E-A947-70E740481C1C}">
                <a14:useLocalDpi xmlns:a14="http://schemas.microsoft.com/office/drawing/2010/main" val="0"/>
              </a:ext>
            </a:extLst>
          </a:blip>
          <a:srcRect t="-26450" b="-26450"/>
          <a:stretch>
            <a:fillRect/>
          </a:stretch>
        </p:blip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nchorCtr="0" compatLnSpc="1">
            <a:prstTxWarp prst="textNoShape">
              <a:avLst/>
            </a:prstTxWarp>
          </a:bodyPr>
          <a:lstStyle/>
          <a:p>
            <a:pPr eaLnBrk="1" hangingPunct="1">
              <a:defRPr/>
            </a:pPr>
            <a:r>
              <a:rPr lang="en-US" smtClean="0"/>
              <a:t>PV System Components</a:t>
            </a:r>
          </a:p>
        </p:txBody>
      </p:sp>
      <p:pic>
        <p:nvPicPr>
          <p:cNvPr id="59395" name="Picture 1" descr="PV System Components.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143000" y="1600200"/>
            <a:ext cx="6845300" cy="438150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rtlCol="0">
            <a:normAutofit/>
          </a:bodyPr>
          <a:lstStyle/>
          <a:p>
            <a:pPr eaLnBrk="1" fontAlgn="auto" hangingPunct="1">
              <a:spcAft>
                <a:spcPts val="0"/>
              </a:spcAft>
              <a:buFont typeface="Arial" pitchFamily="34" charset="0"/>
              <a:buNone/>
              <a:defRPr/>
            </a:pPr>
            <a:endParaRPr lang="en-US" dirty="0">
              <a:ea typeface="+mn-ea"/>
            </a:endParaRPr>
          </a:p>
        </p:txBody>
      </p:sp>
      <p:sp>
        <p:nvSpPr>
          <p:cNvPr id="6" name="Title 5"/>
          <p:cNvSpPr>
            <a:spLocks noGrp="1"/>
          </p:cNvSpPr>
          <p:nvPr>
            <p:ph type="title"/>
          </p:nvPr>
        </p:nvSpPr>
        <p:spPr/>
        <p:txBody>
          <a:bodyPr numCol="1" anchorCtr="0" compatLnSpc="1">
            <a:prstTxWarp prst="textNoShape">
              <a:avLst/>
            </a:prstTxWarp>
          </a:bodyPr>
          <a:lstStyle/>
          <a:p>
            <a:pPr eaLnBrk="1" hangingPunct="1">
              <a:defRPr/>
            </a:pPr>
            <a:r>
              <a:rPr lang="en-US" smtClean="0"/>
              <a:t>Net Metering</a:t>
            </a:r>
          </a:p>
        </p:txBody>
      </p:sp>
      <p:pic>
        <p:nvPicPr>
          <p:cNvPr id="60420" name="Picture 1" descr="Net Meterin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57200"/>
            <a:ext cx="8334375" cy="407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 Metering Participation</a:t>
            </a:r>
            <a:endParaRPr lang="en-US" dirty="0"/>
          </a:p>
        </p:txBody>
      </p:sp>
      <p:pic>
        <p:nvPicPr>
          <p:cNvPr id="66562" name="Picture 2" descr="graph of Number of net-metered customers, as described in the article tex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33600"/>
            <a:ext cx="9118979" cy="3673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0135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numCol="1" anchorCtr="0" compatLnSpc="1">
            <a:prstTxWarp prst="textNoShape">
              <a:avLst/>
            </a:prstTxWarp>
          </a:bodyPr>
          <a:lstStyle/>
          <a:p>
            <a:pPr eaLnBrk="1" hangingPunct="1">
              <a:defRPr/>
            </a:pPr>
            <a:r>
              <a:rPr lang="en-US" smtClean="0"/>
              <a:t>PV Array Fields</a:t>
            </a:r>
          </a:p>
        </p:txBody>
      </p:sp>
      <p:pic>
        <p:nvPicPr>
          <p:cNvPr id="61443" name="Picture 1026" descr="7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36713"/>
            <a:ext cx="4495800" cy="293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4" name="Picture 2" descr="PV Array Field.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2514600"/>
            <a:ext cx="4495800" cy="310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490" name="Group 2"/>
          <p:cNvGrpSpPr>
            <a:grpSpLocks/>
          </p:cNvGrpSpPr>
          <p:nvPr/>
        </p:nvGrpSpPr>
        <p:grpSpPr bwMode="auto">
          <a:xfrm>
            <a:off x="153060" y="685800"/>
            <a:ext cx="8839200" cy="5875338"/>
            <a:chOff x="228600" y="1066800"/>
            <a:chExt cx="8839200" cy="5875338"/>
          </a:xfrm>
        </p:grpSpPr>
        <p:pic>
          <p:nvPicPr>
            <p:cNvPr id="63491" name="Picture 9" descr="11"/>
            <p:cNvPicPr>
              <a:picLocks noChangeAspect="1" noChangeArrowheads="1"/>
            </p:cNvPicPr>
            <p:nvPr/>
          </p:nvPicPr>
          <p:blipFill>
            <a:blip r:embed="rId3">
              <a:extLst>
                <a:ext uri="{28A0092B-C50C-407E-A947-70E740481C1C}">
                  <a14:useLocalDpi xmlns:a14="http://schemas.microsoft.com/office/drawing/2010/main" val="0"/>
                </a:ext>
              </a:extLst>
            </a:blip>
            <a:srcRect l="4688"/>
            <a:stretch>
              <a:fillRect/>
            </a:stretch>
          </p:blipFill>
          <p:spPr bwMode="auto">
            <a:xfrm>
              <a:off x="4343400" y="1066800"/>
              <a:ext cx="4724400" cy="340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2" name="Picture 8" descr="view"/>
            <p:cNvPicPr>
              <a:picLocks noChangeAspect="1" noChangeArrowheads="1"/>
            </p:cNvPicPr>
            <p:nvPr/>
          </p:nvPicPr>
          <p:blipFill>
            <a:blip r:embed="rId4">
              <a:extLst>
                <a:ext uri="{28A0092B-C50C-407E-A947-70E740481C1C}">
                  <a14:useLocalDpi xmlns:a14="http://schemas.microsoft.com/office/drawing/2010/main" val="0"/>
                </a:ext>
              </a:extLst>
            </a:blip>
            <a:srcRect l="2380" r="16830" b="4169"/>
            <a:stretch>
              <a:fillRect/>
            </a:stretch>
          </p:blipFill>
          <p:spPr bwMode="auto">
            <a:xfrm>
              <a:off x="228600" y="3505200"/>
              <a:ext cx="4572660" cy="343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7586" name="Picture 2" descr="http://www.road-tech.com/images/road_tech-001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3875324"/>
            <a:ext cx="2310461" cy="26892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514" name="Chart 5"/>
          <p:cNvGraphicFramePr>
            <a:graphicFrameLocks/>
          </p:cNvGraphicFramePr>
          <p:nvPr/>
        </p:nvGraphicFramePr>
        <p:xfrm>
          <a:off x="1524000" y="304800"/>
          <a:ext cx="6096000" cy="4800600"/>
        </p:xfrm>
        <a:graphic>
          <a:graphicData uri="http://schemas.openxmlformats.org/presentationml/2006/ole">
            <mc:AlternateContent xmlns:mc="http://schemas.openxmlformats.org/markup-compatibility/2006">
              <mc:Choice xmlns:v="urn:schemas-microsoft-com:vml" Requires="v">
                <p:oleObj spid="_x0000_s64540" r:id="rId4" imgW="6096528" imgH="4804064" progId="Excel.Chart.8">
                  <p:embed/>
                </p:oleObj>
              </mc:Choice>
              <mc:Fallback>
                <p:oleObj r:id="rId4" imgW="6096528" imgH="4804064" progId="Excel.Chart.8">
                  <p:embed/>
                  <p:pic>
                    <p:nvPicPr>
                      <p:cNvPr id="0" name="Chart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304800"/>
                        <a:ext cx="6096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4515" name="TextBox 6"/>
          <p:cNvSpPr txBox="1">
            <a:spLocks noChangeArrowheads="1"/>
          </p:cNvSpPr>
          <p:nvPr/>
        </p:nvSpPr>
        <p:spPr bwMode="auto">
          <a:xfrm>
            <a:off x="1524000" y="5181600"/>
            <a:ext cx="6096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r>
              <a:rPr lang="en-US" dirty="0"/>
              <a:t>Source: </a:t>
            </a:r>
            <a:r>
              <a:rPr lang="en-US" dirty="0" err="1"/>
              <a:t>Solarbuzz</a:t>
            </a:r>
            <a:r>
              <a:rPr lang="en-US" dirty="0"/>
              <a:t>, a part of The NPD Group</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Placeholder 1"/>
          <p:cNvSpPr>
            <a:spLocks noGrp="1"/>
          </p:cNvSpPr>
          <p:nvPr>
            <p:ph type="body" idx="1"/>
          </p:nvPr>
        </p:nvSpPr>
        <p:spPr>
          <a:xfrm>
            <a:off x="722313" y="838201"/>
            <a:ext cx="7772400" cy="3568700"/>
          </a:xfrm>
        </p:spPr>
        <p:txBody>
          <a:bodyPr/>
          <a:lstStyle/>
          <a:p>
            <a:pPr marL="571500" indent="-571500" eaLnBrk="1" hangingPunct="1">
              <a:spcBef>
                <a:spcPts val="1200"/>
              </a:spcBef>
              <a:buFont typeface="Arial" pitchFamily="34" charset="0"/>
              <a:buChar char="•"/>
            </a:pPr>
            <a:r>
              <a:rPr lang="en-US" sz="4000" dirty="0" smtClean="0">
                <a:solidFill>
                  <a:schemeClr val="tx1"/>
                </a:solidFill>
                <a:latin typeface="Franklin Gothic Book" charset="0"/>
              </a:rPr>
              <a:t>Clean</a:t>
            </a:r>
          </a:p>
          <a:p>
            <a:pPr marL="571500" indent="-571500" eaLnBrk="1" hangingPunct="1">
              <a:spcBef>
                <a:spcPts val="1200"/>
              </a:spcBef>
              <a:buFont typeface="Arial" pitchFamily="34" charset="0"/>
              <a:buChar char="•"/>
            </a:pPr>
            <a:r>
              <a:rPr lang="en-US" sz="4000" dirty="0" smtClean="0">
                <a:solidFill>
                  <a:schemeClr val="tx1"/>
                </a:solidFill>
                <a:latin typeface="Franklin Gothic Book" charset="0"/>
              </a:rPr>
              <a:t>Sustainable</a:t>
            </a:r>
          </a:p>
          <a:p>
            <a:pPr marL="571500" indent="-571500" eaLnBrk="1" hangingPunct="1">
              <a:spcBef>
                <a:spcPts val="1200"/>
              </a:spcBef>
              <a:buFont typeface="Arial" pitchFamily="34" charset="0"/>
              <a:buChar char="•"/>
            </a:pPr>
            <a:r>
              <a:rPr lang="en-US" sz="4000" dirty="0" smtClean="0">
                <a:solidFill>
                  <a:schemeClr val="tx1"/>
                </a:solidFill>
                <a:latin typeface="Franklin Gothic Book" charset="0"/>
              </a:rPr>
              <a:t>Free</a:t>
            </a:r>
          </a:p>
          <a:p>
            <a:pPr marL="571500" indent="-571500" eaLnBrk="1" hangingPunct="1">
              <a:spcBef>
                <a:spcPts val="1200"/>
              </a:spcBef>
              <a:buFont typeface="Arial" pitchFamily="34" charset="0"/>
              <a:buChar char="•"/>
            </a:pPr>
            <a:r>
              <a:rPr lang="en-US" sz="4000" dirty="0" smtClean="0">
                <a:solidFill>
                  <a:schemeClr val="tx1"/>
                </a:solidFill>
                <a:latin typeface="Franklin Gothic Book" charset="0"/>
              </a:rPr>
              <a:t>Provide electricity to remote </a:t>
            </a:r>
            <a:r>
              <a:rPr lang="en-US" sz="4000" dirty="0">
                <a:solidFill>
                  <a:schemeClr val="tx1"/>
                </a:solidFill>
                <a:latin typeface="Franklin Gothic Book" charset="0"/>
              </a:rPr>
              <a:t>p</a:t>
            </a:r>
            <a:r>
              <a:rPr lang="en-US" sz="4000" dirty="0" smtClean="0">
                <a:solidFill>
                  <a:schemeClr val="tx1"/>
                </a:solidFill>
                <a:latin typeface="Franklin Gothic Book" charset="0"/>
              </a:rPr>
              <a:t>laces</a:t>
            </a:r>
          </a:p>
        </p:txBody>
      </p:sp>
      <p:sp>
        <p:nvSpPr>
          <p:cNvPr id="6" name="Title 5"/>
          <p:cNvSpPr>
            <a:spLocks noGrp="1"/>
          </p:cNvSpPr>
          <p:nvPr>
            <p:ph type="title"/>
          </p:nvPr>
        </p:nvSpPr>
        <p:spPr/>
        <p:txBody>
          <a:bodyPr numCol="1" anchorCtr="0" compatLnSpc="1">
            <a:prstTxWarp prst="textNoShape">
              <a:avLst/>
            </a:prstTxWarp>
          </a:bodyPr>
          <a:lstStyle/>
          <a:p>
            <a:pPr eaLnBrk="1" hangingPunct="1">
              <a:defRPr/>
            </a:pPr>
            <a:r>
              <a:rPr lang="en-US" smtClean="0"/>
              <a:t>Advantages of Solar Energy</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nchorCtr="0" compatLnSpc="1">
            <a:prstTxWarp prst="textNoShape">
              <a:avLst/>
            </a:prstTxWarp>
          </a:bodyPr>
          <a:lstStyle/>
          <a:p>
            <a:pPr eaLnBrk="1" hangingPunct="1">
              <a:defRPr/>
            </a:pPr>
            <a:r>
              <a:rPr lang="en-US" smtClean="0"/>
              <a:t>Disadvantages of Solar Energy</a:t>
            </a:r>
          </a:p>
        </p:txBody>
      </p:sp>
      <p:sp>
        <p:nvSpPr>
          <p:cNvPr id="66563" name="Content Placeholder 2"/>
          <p:cNvSpPr>
            <a:spLocks noGrp="1"/>
          </p:cNvSpPr>
          <p:nvPr>
            <p:ph idx="1"/>
          </p:nvPr>
        </p:nvSpPr>
        <p:spPr/>
        <p:txBody>
          <a:bodyPr/>
          <a:lstStyle/>
          <a:p>
            <a:pPr eaLnBrk="1" hangingPunct="1">
              <a:spcBef>
                <a:spcPts val="1200"/>
              </a:spcBef>
            </a:pPr>
            <a:r>
              <a:rPr lang="en-US" sz="4000" dirty="0" smtClean="0">
                <a:solidFill>
                  <a:schemeClr val="tx1"/>
                </a:solidFill>
                <a:latin typeface="Franklin Gothic Book" charset="0"/>
              </a:rPr>
              <a:t>Less efficient and costly equipment</a:t>
            </a:r>
          </a:p>
          <a:p>
            <a:pPr eaLnBrk="1" hangingPunct="1">
              <a:spcBef>
                <a:spcPts val="1200"/>
              </a:spcBef>
            </a:pPr>
            <a:r>
              <a:rPr lang="en-US" sz="4000" dirty="0" smtClean="0">
                <a:solidFill>
                  <a:schemeClr val="tx1"/>
                </a:solidFill>
                <a:latin typeface="Franklin Gothic Book" charset="0"/>
              </a:rPr>
              <a:t>Part Time</a:t>
            </a:r>
          </a:p>
          <a:p>
            <a:pPr eaLnBrk="1" hangingPunct="1">
              <a:spcBef>
                <a:spcPts val="1200"/>
              </a:spcBef>
            </a:pPr>
            <a:r>
              <a:rPr lang="en-US" sz="4000" dirty="0" smtClean="0">
                <a:solidFill>
                  <a:schemeClr val="tx1"/>
                </a:solidFill>
                <a:latin typeface="Franklin Gothic Book" charset="0"/>
              </a:rPr>
              <a:t>Reliability Depends On Location</a:t>
            </a:r>
          </a:p>
          <a:p>
            <a:pPr eaLnBrk="1" hangingPunct="1">
              <a:spcBef>
                <a:spcPts val="1200"/>
              </a:spcBef>
            </a:pPr>
            <a:r>
              <a:rPr lang="en-US" sz="4000" dirty="0" smtClean="0">
                <a:solidFill>
                  <a:schemeClr val="tx1"/>
                </a:solidFill>
                <a:latin typeface="Franklin Gothic Book" charset="0"/>
              </a:rPr>
              <a:t>Environmental Impact of PV Cell Production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Classroom </a:t>
            </a:r>
            <a:r>
              <a:rPr lang="en-US" dirty="0" err="1" smtClean="0"/>
              <a:t>Photovoltaics</a:t>
            </a:r>
            <a:endParaRPr lang="en-US" dirty="0"/>
          </a:p>
        </p:txBody>
      </p:sp>
      <p:sp>
        <p:nvSpPr>
          <p:cNvPr id="3" name="Content Placeholder 2"/>
          <p:cNvSpPr>
            <a:spLocks noGrp="1"/>
          </p:cNvSpPr>
          <p:nvPr>
            <p:ph idx="1"/>
          </p:nvPr>
        </p:nvSpPr>
        <p:spPr/>
        <p:txBody>
          <a:bodyPr/>
          <a:lstStyle/>
          <a:p>
            <a:r>
              <a:rPr lang="en-US" dirty="0" smtClean="0"/>
              <a:t>Experiments help students understand the conditions needed for optimal power production</a:t>
            </a:r>
          </a:p>
          <a:p>
            <a:r>
              <a:rPr lang="en-US" dirty="0" smtClean="0"/>
              <a:t>Focus of secondary-level solar curriculum</a:t>
            </a:r>
          </a:p>
          <a:p>
            <a:r>
              <a:rPr lang="en-US" dirty="0" smtClean="0"/>
              <a:t>Use digital </a:t>
            </a:r>
            <a:r>
              <a:rPr lang="en-US" dirty="0" err="1" smtClean="0"/>
              <a:t>multimeters</a:t>
            </a:r>
            <a:endParaRPr lang="en-US" dirty="0"/>
          </a:p>
        </p:txBody>
      </p:sp>
    </p:spTree>
    <p:extLst>
      <p:ext uri="{BB962C8B-B14F-4D97-AF65-F5344CB8AC3E}">
        <p14:creationId xmlns:p14="http://schemas.microsoft.com/office/powerpoint/2010/main" val="10546659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Electricity Basics</a:t>
            </a:r>
            <a:endParaRPr lang="en-US" dirty="0"/>
          </a:p>
        </p:txBody>
      </p:sp>
      <p:sp>
        <p:nvSpPr>
          <p:cNvPr id="3" name="Content Placeholder 2"/>
          <p:cNvSpPr>
            <a:spLocks noGrp="1"/>
          </p:cNvSpPr>
          <p:nvPr>
            <p:ph idx="1"/>
          </p:nvPr>
        </p:nvSpPr>
        <p:spPr/>
        <p:txBody>
          <a:bodyPr/>
          <a:lstStyle/>
          <a:p>
            <a:r>
              <a:rPr lang="en-US" dirty="0" smtClean="0"/>
              <a:t>Electrical Current – how many electrons</a:t>
            </a:r>
          </a:p>
          <a:p>
            <a:r>
              <a:rPr lang="en-US" dirty="0" smtClean="0"/>
              <a:t>Voltage – how hard they’re pushed</a:t>
            </a:r>
          </a:p>
          <a:p>
            <a:r>
              <a:rPr lang="en-US" dirty="0" smtClean="0"/>
              <a:t>Power – what they can accomplish</a:t>
            </a:r>
          </a:p>
          <a:p>
            <a:r>
              <a:rPr lang="en-US" dirty="0" smtClean="0"/>
              <a:t>Circuit – where they can go</a:t>
            </a:r>
          </a:p>
          <a:p>
            <a:r>
              <a:rPr lang="en-US" dirty="0" smtClean="0"/>
              <a:t>Series Circuit – one pathway only</a:t>
            </a:r>
          </a:p>
          <a:p>
            <a:r>
              <a:rPr lang="en-US" dirty="0" smtClean="0"/>
              <a:t>Parallel Circuit – so many choices!</a:t>
            </a:r>
          </a:p>
        </p:txBody>
      </p:sp>
    </p:spTree>
    <p:extLst>
      <p:ext uri="{BB962C8B-B14F-4D97-AF65-F5344CB8AC3E}">
        <p14:creationId xmlns:p14="http://schemas.microsoft.com/office/powerpoint/2010/main" val="42396979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 Digital </a:t>
            </a:r>
            <a:r>
              <a:rPr lang="en-US" dirty="0" err="1" smtClean="0"/>
              <a:t>Multimeter</a:t>
            </a:r>
            <a:endParaRPr lang="en-US" dirty="0"/>
          </a:p>
        </p:txBody>
      </p:sp>
      <p:pic>
        <p:nvPicPr>
          <p:cNvPr id="65538"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33" b="99789" l="0" r="99647">
                        <a14:foregroundMark x1="37456" y1="73418" x2="37456" y2="73418"/>
                        <a14:foregroundMark x1="42756" y1="74684" x2="42756" y2="74684"/>
                        <a14:backgroundMark x1="5300" y1="41983" x2="5300" y2="41983"/>
                      </a14:backgroundRemoval>
                    </a14:imgEffect>
                  </a14:imgLayer>
                </a14:imgProps>
              </a:ext>
              <a:ext uri="{28A0092B-C50C-407E-A947-70E740481C1C}">
                <a14:useLocalDpi xmlns:a14="http://schemas.microsoft.com/office/drawing/2010/main" val="0"/>
              </a:ext>
            </a:extLst>
          </a:blip>
          <a:srcRect/>
          <a:stretch>
            <a:fillRect/>
          </a:stretch>
        </p:blipFill>
        <p:spPr bwMode="auto">
          <a:xfrm>
            <a:off x="3224213" y="1828800"/>
            <a:ext cx="2695575" cy="451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Arrow Connector 3"/>
          <p:cNvCxnSpPr/>
          <p:nvPr/>
        </p:nvCxnSpPr>
        <p:spPr>
          <a:xfrm flipH="1">
            <a:off x="5562600" y="2743200"/>
            <a:ext cx="1447800" cy="533400"/>
          </a:xfrm>
          <a:prstGeom prst="straightConnector1">
            <a:avLst/>
          </a:prstGeom>
          <a:ln w="381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010400" y="2286000"/>
            <a:ext cx="1752600" cy="1477328"/>
          </a:xfrm>
          <a:prstGeom prst="rect">
            <a:avLst/>
          </a:prstGeom>
          <a:noFill/>
        </p:spPr>
        <p:txBody>
          <a:bodyPr wrap="square" rtlCol="0">
            <a:spAutoFit/>
          </a:bodyPr>
          <a:lstStyle/>
          <a:p>
            <a:r>
              <a:rPr lang="en-US" dirty="0" smtClean="0"/>
              <a:t>Indicates voltage from alternating current. Do not use.</a:t>
            </a:r>
            <a:endParaRPr lang="en-US" dirty="0"/>
          </a:p>
        </p:txBody>
      </p:sp>
      <p:cxnSp>
        <p:nvCxnSpPr>
          <p:cNvPr id="7" name="Straight Arrow Connector 6"/>
          <p:cNvCxnSpPr/>
          <p:nvPr/>
        </p:nvCxnSpPr>
        <p:spPr>
          <a:xfrm flipH="1" flipV="1">
            <a:off x="5562600" y="4648200"/>
            <a:ext cx="1066800" cy="381000"/>
          </a:xfrm>
          <a:prstGeom prst="straightConnector1">
            <a:avLst/>
          </a:prstGeom>
          <a:ln w="381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057400" y="3276600"/>
            <a:ext cx="1524000" cy="0"/>
          </a:xfrm>
          <a:prstGeom prst="straightConnector1">
            <a:avLst/>
          </a:prstGeom>
          <a:ln w="381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2133600" y="4838700"/>
            <a:ext cx="1905000" cy="571500"/>
          </a:xfrm>
          <a:prstGeom prst="straightConnector1">
            <a:avLst/>
          </a:prstGeom>
          <a:ln w="381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781800" y="4648200"/>
            <a:ext cx="1524000" cy="646331"/>
          </a:xfrm>
          <a:prstGeom prst="rect">
            <a:avLst/>
          </a:prstGeom>
          <a:noFill/>
        </p:spPr>
        <p:txBody>
          <a:bodyPr wrap="square" rtlCol="0">
            <a:spAutoFit/>
          </a:bodyPr>
          <a:lstStyle/>
          <a:p>
            <a:r>
              <a:rPr lang="en-US" dirty="0" smtClean="0"/>
              <a:t>DC Current Scale</a:t>
            </a:r>
            <a:endParaRPr lang="en-US" dirty="0"/>
          </a:p>
        </p:txBody>
      </p:sp>
      <p:sp>
        <p:nvSpPr>
          <p:cNvPr id="13" name="TextBox 12"/>
          <p:cNvSpPr txBox="1"/>
          <p:nvPr/>
        </p:nvSpPr>
        <p:spPr>
          <a:xfrm>
            <a:off x="838200" y="2953434"/>
            <a:ext cx="1600200" cy="646331"/>
          </a:xfrm>
          <a:prstGeom prst="rect">
            <a:avLst/>
          </a:prstGeom>
          <a:noFill/>
        </p:spPr>
        <p:txBody>
          <a:bodyPr wrap="square" rtlCol="0">
            <a:spAutoFit/>
          </a:bodyPr>
          <a:lstStyle/>
          <a:p>
            <a:r>
              <a:rPr lang="en-US" dirty="0" smtClean="0"/>
              <a:t>DC Voltage Scale</a:t>
            </a:r>
            <a:endParaRPr lang="en-US" dirty="0"/>
          </a:p>
        </p:txBody>
      </p:sp>
      <p:sp>
        <p:nvSpPr>
          <p:cNvPr id="14" name="TextBox 13"/>
          <p:cNvSpPr txBox="1"/>
          <p:nvPr/>
        </p:nvSpPr>
        <p:spPr>
          <a:xfrm>
            <a:off x="838200" y="5014414"/>
            <a:ext cx="1447800" cy="923330"/>
          </a:xfrm>
          <a:prstGeom prst="rect">
            <a:avLst/>
          </a:prstGeom>
          <a:noFill/>
        </p:spPr>
        <p:txBody>
          <a:bodyPr wrap="square" rtlCol="0">
            <a:spAutoFit/>
          </a:bodyPr>
          <a:lstStyle/>
          <a:p>
            <a:r>
              <a:rPr lang="en-US" dirty="0" smtClean="0"/>
              <a:t>Resistance Scale. Do not use.</a:t>
            </a:r>
            <a:endParaRPr lang="en-US" dirty="0"/>
          </a:p>
        </p:txBody>
      </p:sp>
    </p:spTree>
    <p:extLst>
      <p:ext uri="{BB962C8B-B14F-4D97-AF65-F5344CB8AC3E}">
        <p14:creationId xmlns:p14="http://schemas.microsoft.com/office/powerpoint/2010/main" val="11580171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More Information</a:t>
            </a:r>
            <a:endParaRPr lang="en-US" dirty="0"/>
          </a:p>
        </p:txBody>
      </p:sp>
      <p:sp>
        <p:nvSpPr>
          <p:cNvPr id="3" name="Content Placeholder 2"/>
          <p:cNvSpPr>
            <a:spLocks noGrp="1"/>
          </p:cNvSpPr>
          <p:nvPr>
            <p:ph idx="1"/>
          </p:nvPr>
        </p:nvSpPr>
        <p:spPr/>
        <p:txBody>
          <a:bodyPr/>
          <a:lstStyle/>
          <a:p>
            <a:pPr marL="0" indent="0">
              <a:buNone/>
            </a:pPr>
            <a:r>
              <a:rPr lang="en-US" dirty="0" smtClean="0"/>
              <a:t>If you have questions, we have answers:</a:t>
            </a:r>
          </a:p>
          <a:p>
            <a:r>
              <a:rPr lang="en-US" dirty="0" smtClean="0"/>
              <a:t>www.need.org – our website</a:t>
            </a:r>
            <a:endParaRPr lang="en-US" dirty="0" smtClean="0">
              <a:hlinkClick r:id="rId3"/>
            </a:endParaRPr>
          </a:p>
          <a:p>
            <a:r>
              <a:rPr lang="en-US" dirty="0" smtClean="0">
                <a:hlinkClick r:id="rId3"/>
              </a:rPr>
              <a:t>info@need.org</a:t>
            </a:r>
            <a:r>
              <a:rPr lang="en-US" dirty="0" smtClean="0"/>
              <a:t> – questions about NEED</a:t>
            </a:r>
          </a:p>
          <a:p>
            <a:r>
              <a:rPr lang="en-US" dirty="0" smtClean="0">
                <a:hlinkClick r:id="rId4"/>
              </a:rPr>
              <a:t>cturrel@need.org</a:t>
            </a:r>
            <a:r>
              <a:rPr lang="en-US" dirty="0" smtClean="0"/>
              <a:t> – questions about this workshop</a:t>
            </a:r>
          </a:p>
          <a:p>
            <a:r>
              <a:rPr lang="en-US" dirty="0" smtClean="0"/>
              <a:t>1-800-875-5029 – NEED main office phone number</a:t>
            </a:r>
            <a:endParaRPr lang="en-US" dirty="0"/>
          </a:p>
        </p:txBody>
      </p:sp>
    </p:spTree>
    <p:extLst>
      <p:ext uri="{BB962C8B-B14F-4D97-AF65-F5344CB8AC3E}">
        <p14:creationId xmlns:p14="http://schemas.microsoft.com/office/powerpoint/2010/main" val="3178193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Parallel vs. Series Circuits</a:t>
            </a:r>
            <a:endParaRPr lang="en-US" dirty="0"/>
          </a:p>
        </p:txBody>
      </p:sp>
      <p:sp>
        <p:nvSpPr>
          <p:cNvPr id="5" name="Content Placeholder 4"/>
          <p:cNvSpPr>
            <a:spLocks noGrp="1"/>
          </p:cNvSpPr>
          <p:nvPr>
            <p:ph sz="half" idx="1"/>
          </p:nvPr>
        </p:nvSpPr>
        <p:spPr/>
        <p:txBody>
          <a:bodyPr/>
          <a:lstStyle/>
          <a:p>
            <a:pPr marL="0" indent="0">
              <a:buNone/>
            </a:pPr>
            <a:r>
              <a:rPr lang="en-US" dirty="0" smtClean="0"/>
              <a:t>Parallel circuits</a:t>
            </a:r>
          </a:p>
          <a:p>
            <a:r>
              <a:rPr lang="en-US" dirty="0" smtClean="0"/>
              <a:t>maintain potential (voltage is constant)</a:t>
            </a:r>
          </a:p>
          <a:p>
            <a:r>
              <a:rPr lang="en-US" dirty="0" smtClean="0"/>
              <a:t>Current is divided among components</a:t>
            </a:r>
          </a:p>
          <a:p>
            <a:r>
              <a:rPr lang="en-US" dirty="0" smtClean="0"/>
              <a:t>If one light goes out, the others stay lit</a:t>
            </a:r>
            <a:endParaRPr lang="en-US" dirty="0"/>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4585" t="5351" r="4860" b="4367"/>
          <a:stretch/>
        </p:blipFill>
        <p:spPr>
          <a:xfrm>
            <a:off x="6172200" y="4587423"/>
            <a:ext cx="2156346" cy="2115404"/>
          </a:xfrm>
          <a:prstGeom prst="rect">
            <a:avLst/>
          </a:prstGeom>
        </p:spPr>
      </p:pic>
      <p:sp>
        <p:nvSpPr>
          <p:cNvPr id="6" name="Content Placeholder 5"/>
          <p:cNvSpPr>
            <a:spLocks noGrp="1"/>
          </p:cNvSpPr>
          <p:nvPr>
            <p:ph sz="half" idx="2"/>
          </p:nvPr>
        </p:nvSpPr>
        <p:spPr/>
        <p:txBody>
          <a:bodyPr/>
          <a:lstStyle/>
          <a:p>
            <a:pPr marL="0" indent="0">
              <a:buNone/>
            </a:pPr>
            <a:r>
              <a:rPr lang="en-US" dirty="0" smtClean="0"/>
              <a:t>Series circuits</a:t>
            </a:r>
          </a:p>
          <a:p>
            <a:r>
              <a:rPr lang="en-US" dirty="0" smtClean="0"/>
              <a:t>maintain electrical flow (current is constant)</a:t>
            </a:r>
          </a:p>
          <a:p>
            <a:r>
              <a:rPr lang="en-US" dirty="0" smtClean="0"/>
              <a:t>Voltage is divided among components</a:t>
            </a:r>
          </a:p>
          <a:p>
            <a:r>
              <a:rPr lang="en-US" dirty="0" smtClean="0"/>
              <a:t>Easy to open circuit quickly</a:t>
            </a:r>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 y="4953000"/>
            <a:ext cx="3333750" cy="1685925"/>
          </a:xfrm>
          <a:prstGeom prst="rect">
            <a:avLst/>
          </a:prstGeom>
        </p:spPr>
      </p:pic>
    </p:spTree>
    <p:extLst>
      <p:ext uri="{BB962C8B-B14F-4D97-AF65-F5344CB8AC3E}">
        <p14:creationId xmlns:p14="http://schemas.microsoft.com/office/powerpoint/2010/main" val="699950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DC vs. AC</a:t>
            </a:r>
            <a:endParaRPr lang="en-US" dirty="0"/>
          </a:p>
        </p:txBody>
      </p:sp>
      <p:sp>
        <p:nvSpPr>
          <p:cNvPr id="3" name="Content Placeholder 2"/>
          <p:cNvSpPr>
            <a:spLocks noGrp="1"/>
          </p:cNvSpPr>
          <p:nvPr>
            <p:ph sz="half" idx="1"/>
          </p:nvPr>
        </p:nvSpPr>
        <p:spPr/>
        <p:txBody>
          <a:bodyPr/>
          <a:lstStyle/>
          <a:p>
            <a:pPr marL="0" indent="0">
              <a:buNone/>
            </a:pPr>
            <a:r>
              <a:rPr lang="en-US" dirty="0" smtClean="0"/>
              <a:t>Direct Current</a:t>
            </a:r>
          </a:p>
          <a:p>
            <a:r>
              <a:rPr lang="en-US" dirty="0" smtClean="0"/>
              <a:t>“Battery power”</a:t>
            </a:r>
          </a:p>
          <a:p>
            <a:r>
              <a:rPr lang="en-US" dirty="0" smtClean="0"/>
              <a:t> Electronics use</a:t>
            </a:r>
          </a:p>
          <a:p>
            <a:r>
              <a:rPr lang="en-US" dirty="0" smtClean="0"/>
              <a:t>Requires prohibitively high voltage to transmit over long distance</a:t>
            </a:r>
            <a:endParaRPr lang="en-US" dirty="0"/>
          </a:p>
        </p:txBody>
      </p:sp>
      <p:sp>
        <p:nvSpPr>
          <p:cNvPr id="4" name="Content Placeholder 3"/>
          <p:cNvSpPr>
            <a:spLocks noGrp="1"/>
          </p:cNvSpPr>
          <p:nvPr>
            <p:ph sz="half" idx="2"/>
          </p:nvPr>
        </p:nvSpPr>
        <p:spPr/>
        <p:txBody>
          <a:bodyPr/>
          <a:lstStyle/>
          <a:p>
            <a:pPr marL="0" indent="0">
              <a:buNone/>
            </a:pPr>
            <a:r>
              <a:rPr lang="en-US" dirty="0" smtClean="0"/>
              <a:t>Alternating Current</a:t>
            </a:r>
          </a:p>
          <a:p>
            <a:r>
              <a:rPr lang="en-US" dirty="0" smtClean="0"/>
              <a:t>EASY to generate</a:t>
            </a:r>
          </a:p>
          <a:p>
            <a:r>
              <a:rPr lang="en-US" dirty="0" smtClean="0"/>
              <a:t>Can be transformed in voltage</a:t>
            </a:r>
          </a:p>
          <a:p>
            <a:r>
              <a:rPr lang="en-US" dirty="0" smtClean="0"/>
              <a:t>Can be limited while keeping voltage high</a:t>
            </a:r>
          </a:p>
          <a:p>
            <a:r>
              <a:rPr lang="en-US" dirty="0" smtClean="0"/>
              <a:t>Can be transmitted over long distance without super-high voltage</a:t>
            </a:r>
            <a:endParaRPr lang="en-US" dirty="0"/>
          </a:p>
        </p:txBody>
      </p:sp>
    </p:spTree>
    <p:extLst>
      <p:ext uri="{BB962C8B-B14F-4D97-AF65-F5344CB8AC3E}">
        <p14:creationId xmlns:p14="http://schemas.microsoft.com/office/powerpoint/2010/main" val="21440553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4800" y="5105400"/>
            <a:ext cx="9448800" cy="1143000"/>
          </a:xfrm>
        </p:spPr>
        <p:txBody>
          <a:bodyPr numCol="1" anchorCtr="0" compatLnSpc="1">
            <a:prstTxWarp prst="textNoShape">
              <a:avLst/>
            </a:prstTxWarp>
          </a:bodyPr>
          <a:lstStyle/>
          <a:p>
            <a:pPr eaLnBrk="1" hangingPunct="1">
              <a:defRPr/>
            </a:pPr>
            <a:r>
              <a:rPr lang="en-US" smtClean="0"/>
              <a:t>Photovoltaics</a:t>
            </a:r>
          </a:p>
        </p:txBody>
      </p:sp>
      <p:pic>
        <p:nvPicPr>
          <p:cNvPr id="53251" name="Picture 11" descr="solar-cell-intr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04800"/>
            <a:ext cx="3886200" cy="2438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3252" name="Picture 10" descr="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304800"/>
            <a:ext cx="3810000" cy="2438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3253" name="Picture 8" descr="photvoltaics1.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9600" y="2819400"/>
            <a:ext cx="3810000"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photovoltaics2.jpg"/>
          <p:cNvPicPr>
            <a:picLocks noChangeAspect="1"/>
          </p:cNvPicPr>
          <p:nvPr/>
        </p:nvPicPr>
        <p:blipFill>
          <a:blip r:embed="rId6"/>
          <a:srcRect/>
          <a:stretch>
            <a:fillRect/>
          </a:stretch>
        </p:blipFill>
        <p:spPr bwMode="auto">
          <a:xfrm>
            <a:off x="4724400" y="2819400"/>
            <a:ext cx="3886200" cy="236220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1" descr="Screen shot 2011-06-22 at 12.43.18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90500"/>
            <a:ext cx="9144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3084513" cy="1143000"/>
          </a:xfrm>
        </p:spPr>
        <p:txBody>
          <a:bodyPr numCol="1" anchorCtr="0" compatLnSpc="1">
            <a:prstTxWarp prst="textNoShape">
              <a:avLst/>
            </a:prstTxWarp>
          </a:bodyPr>
          <a:lstStyle/>
          <a:p>
            <a:pPr algn="just" eaLnBrk="1" hangingPunct="1">
              <a:defRPr/>
            </a:pPr>
            <a:r>
              <a:rPr lang="en-US" sz="3200" smtClean="0"/>
              <a:t>PV Cell</a:t>
            </a:r>
          </a:p>
        </p:txBody>
      </p:sp>
      <p:pic>
        <p:nvPicPr>
          <p:cNvPr id="54275" name="Picture 2" descr="PHOTOVOLTCELL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0"/>
            <a:ext cx="3048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6" name="Picture 10" descr="pvcell.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457200"/>
            <a:ext cx="3292475" cy="272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7" name="Picture 9" descr="photo_04065"/>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a:xfrm>
            <a:off x="3657600" y="3048000"/>
            <a:ext cx="3200400" cy="297180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FIGURE1"/>
          <p:cNvPicPr>
            <a:picLocks noChangeAspect="1" noChangeArrowheads="1"/>
          </p:cNvPicPr>
          <p:nvPr/>
        </p:nvPicPr>
        <p:blipFill>
          <a:blip r:embed="rId3" cstate="print"/>
          <a:srcRect/>
          <a:stretch>
            <a:fillRect/>
          </a:stretch>
        </p:blipFill>
        <p:spPr bwMode="auto">
          <a:xfrm>
            <a:off x="1017814" y="609600"/>
            <a:ext cx="7135586" cy="4495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nchorCtr="0" compatLnSpc="1">
            <a:prstTxWarp prst="textNoShape">
              <a:avLst/>
            </a:prstTxWarp>
          </a:bodyPr>
          <a:lstStyle/>
          <a:p>
            <a:pPr eaLnBrk="1" hangingPunct="1">
              <a:defRPr/>
            </a:pPr>
            <a:r>
              <a:rPr lang="en-US" smtClean="0"/>
              <a:t>Conversion Efficiency</a:t>
            </a:r>
          </a:p>
        </p:txBody>
      </p:sp>
      <p:pic>
        <p:nvPicPr>
          <p:cNvPr id="7" name="Picture 5" descr="PV Cell"/>
          <p:cNvPicPr>
            <a:picLocks noGrp="1" noChangeAspect="1" noChangeArrowheads="1"/>
          </p:cNvPicPr>
          <p:nvPr>
            <p:ph idx="1"/>
          </p:nvPr>
        </p:nvPicPr>
        <p:blipFill>
          <a:blip r:embed="rId3" cstate="print"/>
          <a:stretch>
            <a:fillRect/>
          </a:stretch>
        </p:blipFill>
        <p:spPr>
          <a:xfrm>
            <a:off x="1295400" y="1600200"/>
            <a:ext cx="6629400" cy="4672149"/>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NE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olidFill>
            <a:schemeClr val="bg1"/>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3439</TotalTime>
  <Words>2925</Words>
  <Application>Microsoft Office PowerPoint</Application>
  <PresentationFormat>On-screen Show (4:3)</PresentationFormat>
  <Paragraphs>194</Paragraphs>
  <Slides>21</Slides>
  <Notes>21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31" baseType="lpstr">
      <vt:lpstr>ＭＳ Ｐゴシック</vt:lpstr>
      <vt:lpstr>Arial</vt:lpstr>
      <vt:lpstr>Calibri</vt:lpstr>
      <vt:lpstr>Courier New</vt:lpstr>
      <vt:lpstr>Franklin Gothic Book</vt:lpstr>
      <vt:lpstr>Franklin Gothic Demi</vt:lpstr>
      <vt:lpstr>Tahoma</vt:lpstr>
      <vt:lpstr>ヒラギノ角ゴ Pro W3</vt:lpstr>
      <vt:lpstr>NEED</vt:lpstr>
      <vt:lpstr>Microsoft Excel Chart</vt:lpstr>
      <vt:lpstr>PowerPoint Presentation</vt:lpstr>
      <vt:lpstr>Electricity Basics</vt:lpstr>
      <vt:lpstr>Parallel vs. Series Circuits</vt:lpstr>
      <vt:lpstr>DC vs. AC</vt:lpstr>
      <vt:lpstr>Photovoltaics</vt:lpstr>
      <vt:lpstr>PowerPoint Presentation</vt:lpstr>
      <vt:lpstr>PV Cell</vt:lpstr>
      <vt:lpstr>PowerPoint Presentation</vt:lpstr>
      <vt:lpstr>Conversion Efficiency</vt:lpstr>
      <vt:lpstr>PV Array Components</vt:lpstr>
      <vt:lpstr>PV System Components</vt:lpstr>
      <vt:lpstr>Net Metering</vt:lpstr>
      <vt:lpstr>Net Metering Participation</vt:lpstr>
      <vt:lpstr>PV Array Fields</vt:lpstr>
      <vt:lpstr>PowerPoint Presentation</vt:lpstr>
      <vt:lpstr>PowerPoint Presentation</vt:lpstr>
      <vt:lpstr>Advantages of Solar Energy</vt:lpstr>
      <vt:lpstr>Disadvantages of Solar Energy</vt:lpstr>
      <vt:lpstr>Classroom Photovoltaics</vt:lpstr>
      <vt:lpstr>Using a Digital Multimeter</vt:lpstr>
      <vt:lpstr>For More Information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Debbie Rhoda</dc:creator>
  <cp:lastModifiedBy>stan weisbeker</cp:lastModifiedBy>
  <cp:revision>235</cp:revision>
  <cp:lastPrinted>2012-06-25T15:38:40Z</cp:lastPrinted>
  <dcterms:created xsi:type="dcterms:W3CDTF">2011-06-22T17:33:58Z</dcterms:created>
  <dcterms:modified xsi:type="dcterms:W3CDTF">2018-12-13T02:05:49Z</dcterms:modified>
</cp:coreProperties>
</file>