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41"/>
  </p:notesMasterIdLst>
  <p:sldIdLst>
    <p:sldId id="257" r:id="rId3"/>
    <p:sldId id="263" r:id="rId4"/>
    <p:sldId id="264" r:id="rId5"/>
    <p:sldId id="304" r:id="rId6"/>
    <p:sldId id="265" r:id="rId7"/>
    <p:sldId id="266" r:id="rId8"/>
    <p:sldId id="267" r:id="rId9"/>
    <p:sldId id="303" r:id="rId10"/>
    <p:sldId id="305" r:id="rId11"/>
    <p:sldId id="306" r:id="rId12"/>
    <p:sldId id="309" r:id="rId13"/>
    <p:sldId id="283" r:id="rId14"/>
    <p:sldId id="290" r:id="rId15"/>
    <p:sldId id="291" r:id="rId16"/>
    <p:sldId id="307" r:id="rId17"/>
    <p:sldId id="308" r:id="rId18"/>
    <p:sldId id="292" r:id="rId19"/>
    <p:sldId id="293" r:id="rId20"/>
    <p:sldId id="269" r:id="rId21"/>
    <p:sldId id="270" r:id="rId22"/>
    <p:sldId id="271" r:id="rId23"/>
    <p:sldId id="273" r:id="rId24"/>
    <p:sldId id="276" r:id="rId25"/>
    <p:sldId id="277" r:id="rId26"/>
    <p:sldId id="278" r:id="rId27"/>
    <p:sldId id="280" r:id="rId28"/>
    <p:sldId id="281" r:id="rId29"/>
    <p:sldId id="282" r:id="rId30"/>
    <p:sldId id="284" r:id="rId31"/>
    <p:sldId id="285" r:id="rId32"/>
    <p:sldId id="286" r:id="rId33"/>
    <p:sldId id="288" r:id="rId34"/>
    <p:sldId id="289" r:id="rId35"/>
    <p:sldId id="294" r:id="rId36"/>
    <p:sldId id="295" r:id="rId37"/>
    <p:sldId id="296" r:id="rId38"/>
    <p:sldId id="299" r:id="rId39"/>
    <p:sldId id="30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6" d="100"/>
          <a:sy n="116" d="100"/>
        </p:scale>
        <p:origin x="3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49107-D328-4043-8957-1C9F798B6860}" type="datetimeFigureOut">
              <a:rPr lang="en-CA" smtClean="0"/>
              <a:t>22/11/2016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0A996-C44D-4335-8455-23E0C4AA9C06}" type="slidenum">
              <a:rPr lang="en-CA" smtClean="0"/>
              <a:t>‹#›</a:t>
            </a:fld>
            <a:endParaRPr lang="en-CA"/>
          </a:p>
        </p:txBody>
      </p:sp>
    </p:spTree>
    <p:extLst>
      <p:ext uri="{BB962C8B-B14F-4D97-AF65-F5344CB8AC3E}">
        <p14:creationId xmlns:p14="http://schemas.microsoft.com/office/powerpoint/2010/main" val="1731448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65A7F1-56AA-4DDE-B7D7-0E11279889EB}" type="slidenum">
              <a:rPr lang="en-US" altLang="en-US"/>
              <a:pPr eaLnBrk="1" hangingPunct="1"/>
              <a:t>2</a:t>
            </a:fld>
            <a:endParaRPr lang="en-US"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407909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7195C69-346B-4C55-8C74-E8B0A4076E72}" type="slidenum">
              <a:rPr lang="en-US" altLang="en-US"/>
              <a:pPr eaLnBrk="1" hangingPunct="1"/>
              <a:t>13</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148256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56EBB8B-E7AA-4E7C-B64A-3C6F680D28E0}" type="slidenum">
              <a:rPr lang="en-US" altLang="en-US"/>
              <a:pPr eaLnBrk="1" hangingPunct="1"/>
              <a:t>14</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413952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56EBB8B-E7AA-4E7C-B64A-3C6F680D28E0}" type="slidenum">
              <a:rPr lang="en-US" altLang="en-US"/>
              <a:pPr eaLnBrk="1" hangingPunct="1"/>
              <a:t>15</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276039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56EBB8B-E7AA-4E7C-B64A-3C6F680D28E0}" type="slidenum">
              <a:rPr lang="en-US" altLang="en-US"/>
              <a:pPr eaLnBrk="1" hangingPunct="1"/>
              <a:t>16</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603899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B67F87F-6FDA-4719-8EA9-570BAF16B469}" type="slidenum">
              <a:rPr lang="en-US" altLang="en-US"/>
              <a:pPr eaLnBrk="1" hangingPunct="1"/>
              <a:t>17</a:t>
            </a:fld>
            <a:endParaRPr lang="en-US" alt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255041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667D56E-ACD8-4760-87F0-2E0981B7263A}" type="slidenum">
              <a:rPr lang="en-US" altLang="en-US"/>
              <a:pPr eaLnBrk="1" hangingPunct="1"/>
              <a:t>19</a:t>
            </a:fld>
            <a:endParaRPr lang="en-US"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496437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48137E-79E9-4182-9BD2-194259462137}" type="slidenum">
              <a:rPr lang="en-US" altLang="en-US"/>
              <a:pPr eaLnBrk="1" hangingPunct="1"/>
              <a:t>23</a:t>
            </a:fld>
            <a:endParaRPr lang="en-US"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61985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Start 2/20</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A65D85B-216D-4680-9DF2-BD865030FFC7}" type="slidenum">
              <a:rPr lang="en-US" altLang="en-US"/>
              <a:pPr eaLnBrk="1" hangingPunct="1"/>
              <a:t>28</a:t>
            </a:fld>
            <a:endParaRPr lang="en-US" altLang="en-US"/>
          </a:p>
        </p:txBody>
      </p:sp>
    </p:spTree>
    <p:extLst>
      <p:ext uri="{BB962C8B-B14F-4D97-AF65-F5344CB8AC3E}">
        <p14:creationId xmlns:p14="http://schemas.microsoft.com/office/powerpoint/2010/main" val="1586551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Start</a:t>
            </a:r>
          </a:p>
        </p:txBody>
      </p:sp>
      <p:sp>
        <p:nvSpPr>
          <p:cNvPr id="5427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36A09B-685C-49B7-BE1F-D4DF3EC8B9F2}" type="slidenum">
              <a:rPr lang="en-US" altLang="en-US"/>
              <a:pPr eaLnBrk="1" hangingPunct="1"/>
              <a:t>29</a:t>
            </a:fld>
            <a:endParaRPr lang="en-US" altLang="en-US"/>
          </a:p>
        </p:txBody>
      </p:sp>
    </p:spTree>
    <p:extLst>
      <p:ext uri="{BB962C8B-B14F-4D97-AF65-F5344CB8AC3E}">
        <p14:creationId xmlns:p14="http://schemas.microsoft.com/office/powerpoint/2010/main" val="2087734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CD885E-A76C-41EF-AA91-7D3B6AD4C67D}" type="slidenum">
              <a:rPr lang="en-US" altLang="en-US"/>
              <a:pPr eaLnBrk="1" hangingPunct="1"/>
              <a:t>32</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36202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89FADB-106A-48DD-BF11-FA4DDFED7FAE}" type="slidenum">
              <a:rPr lang="en-US" altLang="en-US"/>
              <a:pPr eaLnBrk="1" hangingPunct="1"/>
              <a:t>4</a:t>
            </a:fld>
            <a:endParaRPr lang="en-US" alt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849973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B98AB28-AE2F-4297-9C54-477C732EDFAC}" type="slidenum">
              <a:rPr lang="en-US" altLang="en-US"/>
              <a:pPr eaLnBrk="1" hangingPunct="1"/>
              <a:t>33</a:t>
            </a:fld>
            <a:endParaRPr lang="en-US" alt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04128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DDC162C-9B7D-4EAA-ADFD-65ACD0920CB5}" type="slidenum">
              <a:rPr lang="en-US" altLang="en-US"/>
              <a:pPr eaLnBrk="1" hangingPunct="1"/>
              <a:t>36</a:t>
            </a:fld>
            <a:endParaRPr lang="en-US"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795760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89FADB-106A-48DD-BF11-FA4DDFED7FAE}" type="slidenum">
              <a:rPr lang="en-US" altLang="en-US"/>
              <a:pPr eaLnBrk="1" hangingPunct="1"/>
              <a:t>5</a:t>
            </a:fld>
            <a:endParaRPr lang="en-US" alt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852474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9C2A155-D9E8-47D3-B3F5-1DF13C64CEDD}" type="slidenum">
              <a:rPr lang="en-US" altLang="en-US"/>
              <a:pPr eaLnBrk="1" hangingPunct="1"/>
              <a:t>6</a:t>
            </a:fld>
            <a:endParaRPr lang="en-US"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08489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298F63E-E1F4-4E9D-9EAF-E080783CC5E9}" type="slidenum">
              <a:rPr lang="en-US" altLang="en-US"/>
              <a:pPr eaLnBrk="1" hangingPunct="1"/>
              <a:t>7</a:t>
            </a:fld>
            <a:endParaRPr lang="en-US"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305720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298F63E-E1F4-4E9D-9EAF-E080783CC5E9}" type="slidenum">
              <a:rPr lang="en-US" altLang="en-US"/>
              <a:pPr eaLnBrk="1" hangingPunct="1"/>
              <a:t>8</a:t>
            </a:fld>
            <a:endParaRPr lang="en-US"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562403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298F63E-E1F4-4E9D-9EAF-E080783CC5E9}" type="slidenum">
              <a:rPr lang="en-US" altLang="en-US"/>
              <a:pPr eaLnBrk="1" hangingPunct="1"/>
              <a:t>9</a:t>
            </a:fld>
            <a:endParaRPr lang="en-US"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69789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298F63E-E1F4-4E9D-9EAF-E080783CC5E9}" type="slidenum">
              <a:rPr lang="en-US" altLang="en-US"/>
              <a:pPr eaLnBrk="1" hangingPunct="1"/>
              <a:t>10</a:t>
            </a:fld>
            <a:endParaRPr lang="en-US"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492329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B5D3A4A-7E38-400A-8C5F-9F4B96AA9BBE}" type="slidenum">
              <a:rPr lang="en-US" altLang="en-US"/>
              <a:pPr eaLnBrk="1" hangingPunct="1"/>
              <a:t>12</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916777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665E195-C89C-4871-8AE9-903FDB8B6D9D}" type="datetimeFigureOut">
              <a:rPr lang="en-US" smtClean="0"/>
              <a:t>11/22/2016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2" name="Title 1"/>
          <p:cNvSpPr>
            <a:spLocks noGrp="1"/>
          </p:cNvSpPr>
          <p:nvPr>
            <p:ph type="ctrTitle"/>
          </p:nvPr>
        </p:nvSpPr>
        <p:spPr>
          <a:xfrm>
            <a:off x="1524000" y="1041400"/>
            <a:ext cx="9144000" cy="2387600"/>
          </a:xfrm>
        </p:spPr>
        <p:txBody>
          <a:bodyPr anchor="b"/>
          <a:lstStyle>
            <a:lvl1pPr algn="l">
              <a:defRPr sz="6000">
                <a:solidFill>
                  <a:schemeClr val="tx2"/>
                </a:solidFill>
              </a:defRPr>
            </a:lvl1pPr>
          </a:lstStyle>
          <a:p>
            <a:r>
              <a:rPr lang="en-US" smtClean="0"/>
              <a:t>Click to edit Master title style</a:t>
            </a:r>
            <a:endParaRPr lang="en-US"/>
          </a:p>
        </p:txBody>
      </p:sp>
    </p:spTree>
    <p:extLst>
      <p:ext uri="{BB962C8B-B14F-4D97-AF65-F5344CB8AC3E}">
        <p14:creationId xmlns:p14="http://schemas.microsoft.com/office/powerpoint/2010/main" val="2483261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665E195-C89C-4871-8AE9-903FDB8B6D9D}" type="datetimeFigureOut">
              <a:rPr lang="en-US" smtClean="0"/>
              <a:t>11/22/2016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3179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665E195-C89C-4871-8AE9-903FDB8B6D9D}" type="datetimeFigureOut">
              <a:rPr lang="en-US" smtClean="0"/>
              <a:t>11/22/2016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2446235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665E195-C89C-4871-8AE9-903FDB8B6D9D}" type="datetimeFigureOut">
              <a:rPr lang="en-US" smtClean="0"/>
              <a:t>11/22/2016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2466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665E195-C89C-4871-8AE9-903FDB8B6D9D}" type="datetimeFigureOut">
              <a:rPr lang="en-US" smtClean="0"/>
              <a:t>11/22/2016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2" name="Title 1"/>
          <p:cNvSpPr>
            <a:spLocks noGrp="1"/>
          </p:cNvSpPr>
          <p:nvPr>
            <p:ph type="title"/>
          </p:nvPr>
        </p:nvSpPr>
        <p:spPr>
          <a:xfrm>
            <a:off x="831850" y="1709738"/>
            <a:ext cx="10515600" cy="2862262"/>
          </a:xfrm>
        </p:spPr>
        <p:txBody>
          <a:bodyPr anchor="b"/>
          <a:lstStyle>
            <a:lvl1pPr>
              <a:defRPr sz="6000"/>
            </a:lvl1pPr>
          </a:lstStyle>
          <a:p>
            <a:r>
              <a:rPr lang="en-US" smtClean="0"/>
              <a:t>Click to edit Master title style</a:t>
            </a:r>
            <a:endParaRPr lang="en-US"/>
          </a:p>
        </p:txBody>
      </p:sp>
    </p:spTree>
    <p:extLst>
      <p:ext uri="{BB962C8B-B14F-4D97-AF65-F5344CB8AC3E}">
        <p14:creationId xmlns:p14="http://schemas.microsoft.com/office/powerpoint/2010/main" val="1233611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665E195-C89C-4871-8AE9-903FDB8B6D9D}" type="datetimeFigureOut">
              <a:rPr lang="en-US" smtClean="0"/>
              <a:t>11/22/2016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a:p>
        </p:txBody>
      </p:sp>
      <p:sp>
        <p:nvSpPr>
          <p:cNvPr id="4" name="Content Placeholder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Content Placeholder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187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4665E195-C89C-4871-8AE9-903FDB8B6D9D}" type="datetimeFigureOut">
              <a:rPr lang="en-US" smtClean="0"/>
              <a:t>11/22/2016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2D6987-FB6D-4DB8-81B8-AD0F35E3BB5F}" type="slidenum">
              <a:rPr lang="en-US" smtClean="0"/>
              <a:t>‹#›</a:t>
            </a:fld>
            <a:endParaRPr lang="en-US"/>
          </a:p>
        </p:txBody>
      </p:sp>
      <p:sp>
        <p:nvSpPr>
          <p:cNvPr id="5" name="Text Placeholder 4"/>
          <p:cNvSpPr>
            <a:spLocks noGrp="1"/>
          </p:cNvSpPr>
          <p:nvPr>
            <p:ph type="body" sz="quarter" idx="3"/>
          </p:nvPr>
        </p:nvSpPr>
        <p:spPr>
          <a:xfrm>
            <a:off x="6189663"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9663" y="2193925"/>
            <a:ext cx="5157787"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31850" y="2193925"/>
            <a:ext cx="515620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1"/>
          </p:nvPr>
        </p:nvSpPr>
        <p:spPr>
          <a:xfrm>
            <a:off x="831850"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831850" y="274638"/>
            <a:ext cx="105156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1100924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665E195-C89C-4871-8AE9-903FDB8B6D9D}" type="datetimeFigureOut">
              <a:rPr lang="en-US" smtClean="0"/>
              <a:t>11/22/2016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2D6987-FB6D-4DB8-81B8-AD0F35E3BB5F}"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8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65E195-C89C-4871-8AE9-903FDB8B6D9D}" type="datetimeFigureOut">
              <a:rPr lang="en-US" smtClean="0"/>
              <a:t>11/22/2016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2497625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665E195-C89C-4871-8AE9-903FDB8B6D9D}" type="datetimeFigureOut">
              <a:rPr lang="en-US" smtClean="0"/>
              <a:t>11/22/2016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943659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665E195-C89C-4871-8AE9-903FDB8B6D9D}" type="datetimeFigureOut">
              <a:rPr lang="en-US" smtClean="0"/>
              <a:t>11/22/2016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2522290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65E195-C89C-4871-8AE9-903FDB8B6D9D}" type="datetimeFigureOut">
              <a:rPr lang="en-US" smtClean="0"/>
              <a:t>11/22/2016</a:t>
            </a:fld>
            <a:endParaRPr lang="en-US"/>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2D6987-FB6D-4DB8-81B8-AD0F35E3BB5F}" type="slidenum">
              <a:rPr lang="en-US" smtClean="0"/>
              <a:t>‹#›</a:t>
            </a:fld>
            <a:endParaRPr lang="en-US"/>
          </a:p>
        </p:txBody>
      </p:sp>
    </p:spTree>
    <p:extLst>
      <p:ext uri="{BB962C8B-B14F-4D97-AF65-F5344CB8AC3E}">
        <p14:creationId xmlns:p14="http://schemas.microsoft.com/office/powerpoint/2010/main" val="981562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hyperlink" Target="http://www.carbonconcepts.co.uk/windpower/wind%20turbine%202.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en.wikipedia.org/wiki/Image:Mod-0_Wind_turbine.jp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en.wikipedia.org/wiki/Image:IMG_0504.JPG"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462054" y="6229908"/>
            <a:ext cx="1458097" cy="525119"/>
          </a:xfrm>
        </p:spPr>
        <p:txBody>
          <a:bodyPr>
            <a:normAutofit/>
          </a:bodyPr>
          <a:lstStyle/>
          <a:p>
            <a:r>
              <a:rPr lang="en-US" sz="1200" dirty="0" smtClean="0"/>
              <a:t>M. McDonald</a:t>
            </a:r>
            <a:endParaRPr lang="en-US" sz="1200" dirty="0"/>
          </a:p>
        </p:txBody>
      </p:sp>
      <p:sp>
        <p:nvSpPr>
          <p:cNvPr id="2" name="Title 1"/>
          <p:cNvSpPr>
            <a:spLocks noGrp="1"/>
          </p:cNvSpPr>
          <p:nvPr>
            <p:ph type="ctrTitle"/>
          </p:nvPr>
        </p:nvSpPr>
        <p:spPr>
          <a:xfrm>
            <a:off x="1524000" y="1041400"/>
            <a:ext cx="7521146" cy="2387600"/>
          </a:xfrm>
        </p:spPr>
        <p:txBody>
          <a:bodyPr/>
          <a:lstStyle/>
          <a:p>
            <a:r>
              <a:rPr lang="en-US" dirty="0" smtClean="0"/>
              <a:t>Introduction to Wind Turbines</a:t>
            </a:r>
            <a:endParaRPr lang="en-US" dirty="0"/>
          </a:p>
        </p:txBody>
      </p:sp>
    </p:spTree>
    <p:extLst>
      <p:ext uri="{BB962C8B-B14F-4D97-AF65-F5344CB8AC3E}">
        <p14:creationId xmlns:p14="http://schemas.microsoft.com/office/powerpoint/2010/main" val="1756136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B241218-23DF-41F9-BFE3-84942DC7BB0F}" type="slidenum">
              <a:rPr lang="en-US" altLang="en-US"/>
              <a:pPr eaLnBrk="1" hangingPunct="1"/>
              <a:t>10</a:t>
            </a:fld>
            <a:endParaRPr lang="en-US" altLang="en-US"/>
          </a:p>
        </p:txBody>
      </p:sp>
      <p:sp>
        <p:nvSpPr>
          <p:cNvPr id="7174" name="Rectangle 60"/>
          <p:cNvSpPr>
            <a:spLocks noGrp="1" noChangeArrowheads="1"/>
          </p:cNvSpPr>
          <p:nvPr>
            <p:ph type="title"/>
          </p:nvPr>
        </p:nvSpPr>
        <p:spPr>
          <a:xfrm>
            <a:off x="4823254" y="166104"/>
            <a:ext cx="5729416" cy="685800"/>
          </a:xfrm>
        </p:spPr>
        <p:txBody>
          <a:bodyPr>
            <a:normAutofit fontScale="90000"/>
          </a:bodyPr>
          <a:lstStyle/>
          <a:p>
            <a:pPr eaLnBrk="1" hangingPunct="1"/>
            <a:r>
              <a:rPr lang="en-US" altLang="en-US" sz="2800" b="1" i="1" dirty="0" smtClean="0"/>
              <a:t>Braking on our </a:t>
            </a:r>
            <a:r>
              <a:rPr lang="en-US" altLang="en-US" sz="2800" b="1" i="1" dirty="0" err="1" smtClean="0"/>
              <a:t>LabVolt</a:t>
            </a:r>
            <a:r>
              <a:rPr lang="en-US" altLang="en-US" sz="2800" b="1" i="1" dirty="0" smtClean="0"/>
              <a:t> Equipment</a:t>
            </a:r>
            <a:endParaRPr lang="en-US" altLang="en-US" sz="2800" b="1" i="1" dirty="0"/>
          </a:p>
        </p:txBody>
      </p:sp>
      <p:sp>
        <p:nvSpPr>
          <p:cNvPr id="7176" name="Rectangle 59"/>
          <p:cNvSpPr>
            <a:spLocks noChangeArrowheads="1"/>
          </p:cNvSpPr>
          <p:nvPr/>
        </p:nvSpPr>
        <p:spPr bwMode="auto">
          <a:xfrm>
            <a:off x="4456669" y="785319"/>
            <a:ext cx="7397621"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000" dirty="0" smtClean="0"/>
              <a:t>The </a:t>
            </a:r>
            <a:r>
              <a:rPr lang="en-US" sz="2000" dirty="0"/>
              <a:t>stator winding in the generator is electrically shorted</a:t>
            </a:r>
            <a:endParaRPr lang="en-CA" sz="2000" dirty="0"/>
          </a:p>
          <a:p>
            <a:r>
              <a:rPr lang="en-US" sz="2000" dirty="0"/>
              <a:t>to enable </a:t>
            </a:r>
            <a:r>
              <a:rPr lang="en-US" sz="2000" b="1" dirty="0"/>
              <a:t>dynamic </a:t>
            </a:r>
            <a:r>
              <a:rPr lang="en-US" sz="2000" dirty="0"/>
              <a:t>braking. </a:t>
            </a:r>
            <a:endParaRPr lang="en-US" sz="2000" dirty="0" smtClean="0"/>
          </a:p>
          <a:p>
            <a:endParaRPr lang="en-US" sz="2000" dirty="0"/>
          </a:p>
          <a:p>
            <a:r>
              <a:rPr lang="en-US" sz="2000" dirty="0" smtClean="0"/>
              <a:t>The </a:t>
            </a:r>
            <a:r>
              <a:rPr lang="en-US" sz="2000" dirty="0"/>
              <a:t>generator output is connected (through the internal charge controller) to the stator winding. When the output leads are shorted, the stator winding is shorted. </a:t>
            </a:r>
            <a:endParaRPr lang="en-US" sz="2000" dirty="0" smtClean="0"/>
          </a:p>
          <a:p>
            <a:endParaRPr lang="en-US" sz="2000" dirty="0"/>
          </a:p>
          <a:p>
            <a:r>
              <a:rPr lang="en-US" sz="2000" dirty="0" smtClean="0"/>
              <a:t>Under </a:t>
            </a:r>
            <a:r>
              <a:rPr lang="en-US" sz="2000" dirty="0"/>
              <a:t>these circumstances, the battery bank must be disconnected from the </a:t>
            </a:r>
            <a:r>
              <a:rPr lang="en-US" sz="2000" dirty="0" smtClean="0"/>
              <a:t>generator output </a:t>
            </a:r>
            <a:r>
              <a:rPr lang="en-US" sz="2000" dirty="0"/>
              <a:t>to prevent a potential explosion or fire hazard. With the stator windings shorted, high</a:t>
            </a:r>
            <a:endParaRPr lang="en-CA" sz="2000" dirty="0"/>
          </a:p>
          <a:p>
            <a:r>
              <a:rPr lang="en-US" sz="2000" dirty="0"/>
              <a:t>current flows through the winding as the rotor is turned. This high current in the winding creates strong magnetic fields that “buck” with the magnetic fields of the rotor. </a:t>
            </a:r>
            <a:endParaRPr lang="en-US" sz="2000" dirty="0" smtClean="0"/>
          </a:p>
          <a:p>
            <a:endParaRPr lang="en-US" sz="2000" dirty="0"/>
          </a:p>
          <a:p>
            <a:r>
              <a:rPr lang="en-US" sz="2000" dirty="0" smtClean="0"/>
              <a:t>These </a:t>
            </a:r>
            <a:r>
              <a:rPr lang="en-US" sz="2000" dirty="0"/>
              <a:t>repelling forces prevent the rotor from turning easily. The end result is that any attempt to rotate the rotor shaft becomes difficult and requires a large amount of force whenever the generator output is electrically shorted.</a:t>
            </a:r>
            <a:endParaRPr lang="en-CA" sz="2000" dirty="0"/>
          </a:p>
          <a:p>
            <a:endParaRPr lang="en-US" sz="2000" dirty="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342900" y="498385"/>
            <a:ext cx="3771900" cy="3457575"/>
          </a:xfrm>
          <a:prstGeom prst="rect">
            <a:avLst/>
          </a:prstGeom>
          <a:noFill/>
          <a:ln>
            <a:noFill/>
          </a:ln>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466209" y="4219575"/>
            <a:ext cx="3819525" cy="2057400"/>
          </a:xfrm>
          <a:prstGeom prst="rect">
            <a:avLst/>
          </a:prstGeom>
          <a:noFill/>
          <a:ln>
            <a:noFill/>
          </a:ln>
        </p:spPr>
      </p:pic>
      <p:sp>
        <p:nvSpPr>
          <p:cNvPr id="2" name="TextBox 1"/>
          <p:cNvSpPr txBox="1"/>
          <p:nvPr/>
        </p:nvSpPr>
        <p:spPr>
          <a:xfrm>
            <a:off x="832020" y="6356350"/>
            <a:ext cx="3583460" cy="369332"/>
          </a:xfrm>
          <a:prstGeom prst="rect">
            <a:avLst/>
          </a:prstGeom>
          <a:noFill/>
        </p:spPr>
        <p:txBody>
          <a:bodyPr wrap="square" rtlCol="0">
            <a:spAutoFit/>
          </a:bodyPr>
          <a:lstStyle/>
          <a:p>
            <a:r>
              <a:rPr lang="en-CA" dirty="0" smtClean="0"/>
              <a:t>SPDT single pole double throw</a:t>
            </a:r>
            <a:endParaRPr lang="en-CA" dirty="0"/>
          </a:p>
        </p:txBody>
      </p:sp>
    </p:spTree>
    <p:extLst>
      <p:ext uri="{BB962C8B-B14F-4D97-AF65-F5344CB8AC3E}">
        <p14:creationId xmlns:p14="http://schemas.microsoft.com/office/powerpoint/2010/main" val="164221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indfarm turbine fire Ardrossan 08_12_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4" y="92074"/>
            <a:ext cx="7324239" cy="5493179"/>
          </a:xfrm>
          <a:prstGeom prst="rect">
            <a:avLst/>
          </a:prstGeom>
        </p:spPr>
      </p:pic>
    </p:spTree>
    <p:extLst>
      <p:ext uri="{BB962C8B-B14F-4D97-AF65-F5344CB8AC3E}">
        <p14:creationId xmlns:p14="http://schemas.microsoft.com/office/powerpoint/2010/main" val="35660503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35561CE-51B8-4B04-8F34-BF49B6B0457D}" type="slidenum">
              <a:rPr lang="en-US" altLang="en-US"/>
              <a:pPr eaLnBrk="1" hangingPunct="1"/>
              <a:t>12</a:t>
            </a:fld>
            <a:endParaRPr lang="en-US" altLang="en-US"/>
          </a:p>
        </p:txBody>
      </p:sp>
      <p:sp>
        <p:nvSpPr>
          <p:cNvPr id="23557" name="Rectangle 5"/>
          <p:cNvSpPr>
            <a:spLocks noChangeArrowheads="1"/>
          </p:cNvSpPr>
          <p:nvPr/>
        </p:nvSpPr>
        <p:spPr bwMode="auto">
          <a:xfrm>
            <a:off x="986482" y="1243055"/>
            <a:ext cx="8008938" cy="5354638"/>
          </a:xfrm>
          <a:prstGeom prst="rect">
            <a:avLst/>
          </a:prstGeom>
          <a:noFill/>
          <a:ln w="9525">
            <a:noFill/>
            <a:miter lim="800000"/>
            <a:headEnd/>
            <a:tailEnd/>
          </a:ln>
        </p:spPr>
        <p:txBody>
          <a:bodyPr>
            <a:spAutoFit/>
          </a:bodyPr>
          <a:lstStyle/>
          <a:p>
            <a:pPr marL="1709738" indent="-1709738" eaLnBrk="0" hangingPunct="0">
              <a:defRPr/>
            </a:pPr>
            <a:r>
              <a:rPr lang="en-US" dirty="0">
                <a:latin typeface="Arial" charset="0"/>
              </a:rPr>
              <a:t>0  ~ 10 mph  ---  Wind speed is too low for generating power.   Turbine is not operational.  Rotor is locked. </a:t>
            </a:r>
          </a:p>
          <a:p>
            <a:pPr marL="1709738" indent="-1709738" eaLnBrk="0" hangingPunct="0">
              <a:defRPr/>
            </a:pPr>
            <a:endParaRPr lang="en-US" dirty="0">
              <a:latin typeface="Arial" charset="0"/>
            </a:endParaRPr>
          </a:p>
          <a:p>
            <a:pPr marL="1709738" indent="-1709738" eaLnBrk="0" hangingPunct="0">
              <a:defRPr/>
            </a:pPr>
            <a:r>
              <a:rPr lang="en-US" dirty="0">
                <a:latin typeface="Arial" charset="0"/>
              </a:rPr>
              <a:t>10 ~ 25 mph --- 10 mph is the minimum operational speed.  It is called “</a:t>
            </a:r>
            <a:r>
              <a:rPr lang="en-US" u="sng" dirty="0">
                <a:latin typeface="Arial" charset="0"/>
              </a:rPr>
              <a:t>Cut-in speed</a:t>
            </a:r>
            <a:r>
              <a:rPr lang="en-US" dirty="0">
                <a:latin typeface="Arial" charset="0"/>
              </a:rPr>
              <a:t>”.    In 10 ~ 25 mph wind,  generated power increases with the wind speed. </a:t>
            </a:r>
          </a:p>
          <a:p>
            <a:pPr marL="1709738" indent="-1709738" eaLnBrk="0" hangingPunct="0">
              <a:defRPr/>
            </a:pPr>
            <a:endParaRPr lang="en-US" dirty="0">
              <a:latin typeface="Arial" charset="0"/>
            </a:endParaRPr>
          </a:p>
          <a:p>
            <a:pPr marL="1709738" indent="-1709738" eaLnBrk="0" hangingPunct="0">
              <a:defRPr/>
            </a:pPr>
            <a:r>
              <a:rPr lang="en-US" dirty="0">
                <a:latin typeface="Arial" charset="0"/>
              </a:rPr>
              <a:t>25 ~ 50 mph --- Typical wind turbines reach the rated power (maximum operating power) at wind speed of 25mph (called Rated wind speed). Further increase in wind speed will not result in substantially higher generated power by design.    </a:t>
            </a:r>
            <a:r>
              <a:rPr lang="en-US" dirty="0" smtClean="0">
                <a:latin typeface="Arial" charset="0"/>
              </a:rPr>
              <a:t>Dropping turbine speed is accomplished </a:t>
            </a:r>
            <a:r>
              <a:rPr lang="en-US" dirty="0">
                <a:latin typeface="Arial" charset="0"/>
              </a:rPr>
              <a:t>by, for example, pitching the blade angle to reduce the turbine efficiency.</a:t>
            </a:r>
          </a:p>
          <a:p>
            <a:pPr marL="1709738" indent="-1709738" eaLnBrk="0" hangingPunct="0">
              <a:defRPr/>
            </a:pPr>
            <a:endParaRPr lang="en-US" dirty="0">
              <a:latin typeface="Arial" charset="0"/>
            </a:endParaRPr>
          </a:p>
          <a:p>
            <a:pPr marL="1709738" indent="-1709738" eaLnBrk="0" hangingPunct="0">
              <a:defRPr/>
            </a:pPr>
            <a:r>
              <a:rPr lang="en-US" dirty="0">
                <a:latin typeface="Arial" charset="0"/>
              </a:rPr>
              <a:t>&gt; 50 mph     ---  Turbine is shut down when wind speed is higher than 50mph (called “Cut-out” speed)  to prevent structure failure.</a:t>
            </a:r>
          </a:p>
          <a:p>
            <a:pPr marL="1709738" indent="-1709738" eaLnBrk="0" hangingPunct="0">
              <a:defRPr/>
            </a:pPr>
            <a:endParaRPr lang="en-US" dirty="0">
              <a:latin typeface="Arial" charset="0"/>
            </a:endParaRPr>
          </a:p>
          <a:p>
            <a:pPr marL="1709738" indent="-1709738" eaLnBrk="0" hangingPunct="0">
              <a:defRPr/>
            </a:pPr>
            <a:endParaRPr lang="en-US" dirty="0">
              <a:latin typeface="Arial" charset="0"/>
            </a:endParaRPr>
          </a:p>
          <a:p>
            <a:pPr eaLnBrk="0" hangingPunct="0">
              <a:defRPr/>
            </a:pPr>
            <a:endParaRPr lang="en-US" dirty="0">
              <a:latin typeface="Arial" charset="0"/>
            </a:endParaRPr>
          </a:p>
        </p:txBody>
      </p:sp>
      <p:sp>
        <p:nvSpPr>
          <p:cNvPr id="23558" name="Rectangle 6"/>
          <p:cNvSpPr>
            <a:spLocks noChangeArrowheads="1"/>
          </p:cNvSpPr>
          <p:nvPr/>
        </p:nvSpPr>
        <p:spPr bwMode="auto">
          <a:xfrm>
            <a:off x="4003675" y="355601"/>
            <a:ext cx="4808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i="1" dirty="0"/>
              <a:t>Typical Wind Turbine Operation</a:t>
            </a:r>
          </a:p>
        </p:txBody>
      </p:sp>
    </p:spTree>
    <p:extLst>
      <p:ext uri="{BB962C8B-B14F-4D97-AF65-F5344CB8AC3E}">
        <p14:creationId xmlns:p14="http://schemas.microsoft.com/office/powerpoint/2010/main" val="1180703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69321BE-F0F5-40B7-9E93-1B0B629A8649}" type="slidenum">
              <a:rPr lang="en-US" altLang="en-US"/>
              <a:pPr eaLnBrk="1" hangingPunct="1"/>
              <a:t>13</a:t>
            </a:fld>
            <a:endParaRPr lang="en-US" altLang="en-US"/>
          </a:p>
        </p:txBody>
      </p:sp>
      <p:sp>
        <p:nvSpPr>
          <p:cNvPr id="30725" name="Rectangle 4"/>
          <p:cNvSpPr>
            <a:spLocks noChangeArrowheads="1"/>
          </p:cNvSpPr>
          <p:nvPr/>
        </p:nvSpPr>
        <p:spPr bwMode="auto">
          <a:xfrm>
            <a:off x="521773" y="2742109"/>
            <a:ext cx="701276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solidFill>
                  <a:srgbClr val="FF0000"/>
                </a:solidFill>
              </a:rPr>
              <a:t>Inside this component, coils of wire are rotated in a magnetic field to produce electricity. Different generator designs produce either alternating current (AC) or direct current (DC), available in a large range of output power ratings</a:t>
            </a:r>
            <a:r>
              <a:rPr lang="en-US" altLang="en-US" dirty="0" smtClean="0">
                <a:solidFill>
                  <a:srgbClr val="FF0000"/>
                </a:solidFill>
              </a:rPr>
              <a:t>.</a:t>
            </a:r>
          </a:p>
          <a:p>
            <a:endParaRPr lang="en-US" altLang="en-US" dirty="0">
              <a:solidFill>
                <a:srgbClr val="FF0000"/>
              </a:solidFill>
            </a:endParaRPr>
          </a:p>
          <a:p>
            <a:r>
              <a:rPr lang="en-US" altLang="en-US" dirty="0" smtClean="0">
                <a:solidFill>
                  <a:srgbClr val="FF0000"/>
                </a:solidFill>
              </a:rPr>
              <a:t>Generators </a:t>
            </a:r>
            <a:r>
              <a:rPr lang="en-US" altLang="en-US" dirty="0">
                <a:solidFill>
                  <a:srgbClr val="FF0000"/>
                </a:solidFill>
              </a:rPr>
              <a:t>that produce AC are generally equipped with features to produce the correct voltage (120 or 240 V) and constant frequency (60 cycles) of electricity, even when the wind speed is fluctuating.</a:t>
            </a:r>
          </a:p>
        </p:txBody>
      </p:sp>
      <p:sp>
        <p:nvSpPr>
          <p:cNvPr id="30726" name="Rectangle 5"/>
          <p:cNvSpPr>
            <a:spLocks noGrp="1" noChangeArrowheads="1"/>
          </p:cNvSpPr>
          <p:nvPr>
            <p:ph type="title"/>
          </p:nvPr>
        </p:nvSpPr>
        <p:spPr>
          <a:xfrm>
            <a:off x="1730375" y="57151"/>
            <a:ext cx="8229600" cy="715963"/>
          </a:xfrm>
        </p:spPr>
        <p:txBody>
          <a:bodyPr/>
          <a:lstStyle/>
          <a:p>
            <a:pPr eaLnBrk="1" hangingPunct="1"/>
            <a:r>
              <a:rPr lang="en-US" altLang="en-US" sz="2800" b="1" i="1" dirty="0"/>
              <a:t>Wind Turbine</a:t>
            </a:r>
          </a:p>
        </p:txBody>
      </p:sp>
      <p:sp>
        <p:nvSpPr>
          <p:cNvPr id="30727" name="Rectangle 6"/>
          <p:cNvSpPr>
            <a:spLocks noChangeArrowheads="1"/>
          </p:cNvSpPr>
          <p:nvPr/>
        </p:nvSpPr>
        <p:spPr bwMode="auto">
          <a:xfrm>
            <a:off x="1968500" y="793751"/>
            <a:ext cx="2287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i="1" dirty="0">
                <a:solidFill>
                  <a:srgbClr val="FF0000"/>
                </a:solidFill>
              </a:rPr>
              <a:t>The Generator</a:t>
            </a:r>
          </a:p>
        </p:txBody>
      </p:sp>
      <p:sp>
        <p:nvSpPr>
          <p:cNvPr id="30729" name="Rectangle 1"/>
          <p:cNvSpPr>
            <a:spLocks noChangeArrowheads="1"/>
          </p:cNvSpPr>
          <p:nvPr/>
        </p:nvSpPr>
        <p:spPr bwMode="auto">
          <a:xfrm>
            <a:off x="2160589" y="1263650"/>
            <a:ext cx="48910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dirty="0">
                <a:solidFill>
                  <a:srgbClr val="FF0000"/>
                </a:solidFill>
              </a:rPr>
              <a:t>The generator converts the mechanical energy of the turbine to electrical energy (electricity). </a:t>
            </a: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7658100" y="267477"/>
            <a:ext cx="3771900" cy="3457575"/>
          </a:xfrm>
          <a:prstGeom prst="rect">
            <a:avLst/>
          </a:prstGeom>
          <a:noFill/>
          <a:ln>
            <a:noFill/>
          </a:ln>
        </p:spPr>
      </p:pic>
    </p:spTree>
    <p:extLst>
      <p:ext uri="{BB962C8B-B14F-4D97-AF65-F5344CB8AC3E}">
        <p14:creationId xmlns:p14="http://schemas.microsoft.com/office/powerpoint/2010/main" val="738729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4D445CC-71D7-440C-BF38-A2453569F28D}" type="slidenum">
              <a:rPr lang="en-US" altLang="en-US"/>
              <a:pPr eaLnBrk="1" hangingPunct="1"/>
              <a:t>14</a:t>
            </a:fld>
            <a:endParaRPr lang="en-US" altLang="en-US"/>
          </a:p>
        </p:txBody>
      </p:sp>
      <p:sp>
        <p:nvSpPr>
          <p:cNvPr id="31749" name="Rectangle 4"/>
          <p:cNvSpPr>
            <a:spLocks noGrp="1" noChangeArrowheads="1"/>
          </p:cNvSpPr>
          <p:nvPr>
            <p:ph type="title"/>
          </p:nvPr>
        </p:nvSpPr>
        <p:spPr>
          <a:xfrm>
            <a:off x="1774825" y="11114"/>
            <a:ext cx="8229600" cy="815975"/>
          </a:xfrm>
        </p:spPr>
        <p:txBody>
          <a:bodyPr/>
          <a:lstStyle/>
          <a:p>
            <a:pPr eaLnBrk="1" hangingPunct="1"/>
            <a:r>
              <a:rPr lang="en-US" altLang="en-US" sz="2800" b="1" i="1" dirty="0"/>
              <a:t>Wind Turbine</a:t>
            </a:r>
          </a:p>
        </p:txBody>
      </p:sp>
      <p:sp>
        <p:nvSpPr>
          <p:cNvPr id="31750" name="Rectangle 5"/>
          <p:cNvSpPr>
            <a:spLocks noChangeArrowheads="1"/>
          </p:cNvSpPr>
          <p:nvPr/>
        </p:nvSpPr>
        <p:spPr bwMode="auto">
          <a:xfrm>
            <a:off x="685800" y="3061037"/>
            <a:ext cx="73914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dirty="0">
                <a:solidFill>
                  <a:srgbClr val="FF0000"/>
                </a:solidFill>
              </a:rPr>
              <a:t>The number of revolutions per minute (rpm) of a wind turbine rotor can range between 40 rpm and 400 rpm, depending on the model and the wind speed. Generators typically require rpm's of 1,200 to 1,800. </a:t>
            </a:r>
          </a:p>
          <a:p>
            <a:endParaRPr lang="en-US" altLang="en-US" sz="2000" dirty="0" smtClean="0">
              <a:solidFill>
                <a:srgbClr val="FF0000"/>
              </a:solidFill>
            </a:endParaRPr>
          </a:p>
          <a:p>
            <a:r>
              <a:rPr lang="en-US" altLang="en-US" sz="2000" dirty="0" smtClean="0">
                <a:solidFill>
                  <a:srgbClr val="FF0000"/>
                </a:solidFill>
              </a:rPr>
              <a:t>Some </a:t>
            </a:r>
            <a:r>
              <a:rPr lang="en-US" altLang="en-US" sz="2000" dirty="0">
                <a:solidFill>
                  <a:srgbClr val="FF0000"/>
                </a:solidFill>
              </a:rPr>
              <a:t>DC-type wind turbines do not use transmissions. Instead, they have a direct link between the rotor and generator. These are known as direct drive systems. Without a transmission, wind turbine complexity and maintenance requirements are reduced, but a much larger generator is required to deliver the same power output as the AC-type wind turbines.</a:t>
            </a:r>
          </a:p>
        </p:txBody>
      </p:sp>
      <p:sp>
        <p:nvSpPr>
          <p:cNvPr id="31751" name="Rectangle 6"/>
          <p:cNvSpPr>
            <a:spLocks noChangeArrowheads="1"/>
          </p:cNvSpPr>
          <p:nvPr/>
        </p:nvSpPr>
        <p:spPr bwMode="auto">
          <a:xfrm>
            <a:off x="2170113" y="944563"/>
            <a:ext cx="216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i="1" dirty="0">
                <a:solidFill>
                  <a:srgbClr val="FF0000"/>
                </a:solidFill>
              </a:rPr>
              <a:t>Transmission</a:t>
            </a:r>
          </a:p>
        </p:txBody>
      </p:sp>
      <p:sp>
        <p:nvSpPr>
          <p:cNvPr id="31753" name="Rectangle 1"/>
          <p:cNvSpPr>
            <a:spLocks noChangeArrowheads="1"/>
          </p:cNvSpPr>
          <p:nvPr/>
        </p:nvSpPr>
        <p:spPr bwMode="auto">
          <a:xfrm>
            <a:off x="2049463" y="1580503"/>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dirty="0">
                <a:solidFill>
                  <a:srgbClr val="FF0000"/>
                </a:solidFill>
              </a:rPr>
              <a:t>Most wind turbines require a gear-box transmission to increase the rotation of the generator to the speeds necessary for efficient electricity production.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7677021" y="11114"/>
            <a:ext cx="3895725" cy="3381375"/>
          </a:xfrm>
          <a:prstGeom prst="rect">
            <a:avLst/>
          </a:prstGeom>
          <a:noFill/>
          <a:ln>
            <a:noFill/>
          </a:ln>
        </p:spPr>
      </p:pic>
    </p:spTree>
    <p:extLst>
      <p:ext uri="{BB962C8B-B14F-4D97-AF65-F5344CB8AC3E}">
        <p14:creationId xmlns:p14="http://schemas.microsoft.com/office/powerpoint/2010/main" val="1794307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4D445CC-71D7-440C-BF38-A2453569F28D}" type="slidenum">
              <a:rPr lang="en-US" altLang="en-US"/>
              <a:pPr eaLnBrk="1" hangingPunct="1"/>
              <a:t>15</a:t>
            </a:fld>
            <a:endParaRPr lang="en-US" altLang="en-US"/>
          </a:p>
        </p:txBody>
      </p:sp>
      <p:sp>
        <p:nvSpPr>
          <p:cNvPr id="31749" name="Rectangle 4"/>
          <p:cNvSpPr>
            <a:spLocks noGrp="1" noChangeArrowheads="1"/>
          </p:cNvSpPr>
          <p:nvPr>
            <p:ph type="title"/>
          </p:nvPr>
        </p:nvSpPr>
        <p:spPr>
          <a:xfrm>
            <a:off x="1774825" y="11114"/>
            <a:ext cx="8229600" cy="815975"/>
          </a:xfrm>
        </p:spPr>
        <p:txBody>
          <a:bodyPr/>
          <a:lstStyle/>
          <a:p>
            <a:pPr eaLnBrk="1" hangingPunct="1"/>
            <a:r>
              <a:rPr lang="en-US" altLang="en-US" sz="2800" b="1" i="1" dirty="0" smtClean="0"/>
              <a:t>Alternators &amp; Generators</a:t>
            </a:r>
            <a:endParaRPr lang="en-US" altLang="en-US" sz="2800" b="1" i="1" dirty="0"/>
          </a:p>
        </p:txBody>
      </p:sp>
      <p:sp>
        <p:nvSpPr>
          <p:cNvPr id="31753" name="Rectangle 1"/>
          <p:cNvSpPr>
            <a:spLocks noChangeArrowheads="1"/>
          </p:cNvSpPr>
          <p:nvPr/>
        </p:nvSpPr>
        <p:spPr bwMode="auto">
          <a:xfrm>
            <a:off x="1003257" y="827089"/>
            <a:ext cx="707394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000" b="1" dirty="0" smtClean="0">
                <a:solidFill>
                  <a:srgbClr val="FF0000"/>
                </a:solidFill>
              </a:rPr>
              <a:t>Electromagnetic Induction</a:t>
            </a:r>
          </a:p>
          <a:p>
            <a:endParaRPr lang="en-US" sz="2000" dirty="0"/>
          </a:p>
          <a:p>
            <a:r>
              <a:rPr lang="en-US" sz="2000" dirty="0" smtClean="0"/>
              <a:t>As </a:t>
            </a:r>
            <a:r>
              <a:rPr lang="en-US" sz="2000" dirty="0"/>
              <a:t>a wire conductor cuts through a magnetic field, voltage is induced, and electrical current flows through the wire. </a:t>
            </a:r>
            <a:endParaRPr lang="en-US" sz="2000" dirty="0" smtClean="0"/>
          </a:p>
          <a:p>
            <a:endParaRPr lang="en-US" sz="2000" dirty="0"/>
          </a:p>
          <a:p>
            <a:r>
              <a:rPr lang="en-US" sz="2000" dirty="0" smtClean="0"/>
              <a:t>Some </a:t>
            </a:r>
            <a:r>
              <a:rPr lang="en-US" sz="2000" dirty="0"/>
              <a:t>generators use permanent magnets</a:t>
            </a:r>
            <a:r>
              <a:rPr lang="en-US" sz="2000" dirty="0" smtClean="0"/>
              <a:t>, and </a:t>
            </a:r>
            <a:r>
              <a:rPr lang="en-US" sz="2000" dirty="0"/>
              <a:t>some use electromagnetic coils to create the required magnetic fields. In both cases, a wire coil either passes through a magnetic field or vice-versa, depending upon which part is stationary (the stator) and which part rotates (the rotor</a:t>
            </a:r>
            <a:r>
              <a:rPr lang="en-US" sz="2000" dirty="0" smtClean="0"/>
              <a:t>).</a:t>
            </a:r>
          </a:p>
          <a:p>
            <a:endParaRPr lang="en-US" sz="2000" dirty="0"/>
          </a:p>
          <a:p>
            <a:r>
              <a:rPr lang="en-US" sz="2000" dirty="0"/>
              <a:t>In AC (alternating current) generators, also called alternators, AC power is basically </a:t>
            </a:r>
            <a:r>
              <a:rPr lang="en-US" sz="2000" dirty="0" smtClean="0"/>
              <a:t>created by </a:t>
            </a:r>
            <a:r>
              <a:rPr lang="en-US" sz="2000" dirty="0"/>
              <a:t>rotating an electromagnet or a permanent magnet inside a stationary inductor. Three-phase designs are common. The AC voltage output is sometimes rectified with diodes to produce a DC voltage, as in automobile battery-charging systems.</a:t>
            </a:r>
            <a:endParaRPr lang="en-CA" sz="2000" dirty="0"/>
          </a:p>
          <a:p>
            <a:endParaRPr lang="en-CA" sz="2000" dirty="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8181975" y="272426"/>
            <a:ext cx="3067050" cy="3343275"/>
          </a:xfrm>
          <a:prstGeom prst="rect">
            <a:avLst/>
          </a:prstGeom>
          <a:noFill/>
          <a:ln>
            <a:noFill/>
          </a:ln>
        </p:spPr>
      </p:pic>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7905492" y="4533255"/>
            <a:ext cx="3943350" cy="1152525"/>
          </a:xfrm>
          <a:prstGeom prst="rect">
            <a:avLst/>
          </a:prstGeom>
          <a:noFill/>
          <a:ln>
            <a:noFill/>
          </a:ln>
        </p:spPr>
      </p:pic>
    </p:spTree>
    <p:extLst>
      <p:ext uri="{BB962C8B-B14F-4D97-AF65-F5344CB8AC3E}">
        <p14:creationId xmlns:p14="http://schemas.microsoft.com/office/powerpoint/2010/main" val="185666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53">
                                            <p:txEl>
                                              <p:pRg st="0" end="0"/>
                                            </p:txEl>
                                          </p:spTgt>
                                        </p:tgtEl>
                                        <p:attrNameLst>
                                          <p:attrName>style.visibility</p:attrName>
                                        </p:attrNameLst>
                                      </p:cBhvr>
                                      <p:to>
                                        <p:strVal val="visible"/>
                                      </p:to>
                                    </p:set>
                                    <p:anim calcmode="lin" valueType="num">
                                      <p:cBhvr additive="base">
                                        <p:cTn id="7" dur="500" fill="hold"/>
                                        <p:tgtEl>
                                          <p:spTgt spid="317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5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4D445CC-71D7-440C-BF38-A2453569F28D}" type="slidenum">
              <a:rPr lang="en-US" altLang="en-US"/>
              <a:pPr eaLnBrk="1" hangingPunct="1"/>
              <a:t>16</a:t>
            </a:fld>
            <a:endParaRPr lang="en-US" altLang="en-US"/>
          </a:p>
        </p:txBody>
      </p:sp>
      <p:sp>
        <p:nvSpPr>
          <p:cNvPr id="31749" name="Rectangle 4"/>
          <p:cNvSpPr>
            <a:spLocks noGrp="1" noChangeArrowheads="1"/>
          </p:cNvSpPr>
          <p:nvPr>
            <p:ph type="title"/>
          </p:nvPr>
        </p:nvSpPr>
        <p:spPr>
          <a:xfrm>
            <a:off x="1774825" y="11114"/>
            <a:ext cx="8229600" cy="815975"/>
          </a:xfrm>
        </p:spPr>
        <p:txBody>
          <a:bodyPr/>
          <a:lstStyle/>
          <a:p>
            <a:pPr eaLnBrk="1" hangingPunct="1"/>
            <a:r>
              <a:rPr lang="en-US" altLang="en-US" sz="2800" b="1" i="1" dirty="0" smtClean="0"/>
              <a:t>Alternators &amp; Generators</a:t>
            </a:r>
            <a:endParaRPr lang="en-US" altLang="en-US" sz="2800" b="1" i="1" dirty="0"/>
          </a:p>
        </p:txBody>
      </p:sp>
      <p:sp>
        <p:nvSpPr>
          <p:cNvPr id="31753" name="Rectangle 1"/>
          <p:cNvSpPr>
            <a:spLocks noChangeArrowheads="1"/>
          </p:cNvSpPr>
          <p:nvPr/>
        </p:nvSpPr>
        <p:spPr bwMode="auto">
          <a:xfrm>
            <a:off x="599601" y="851800"/>
            <a:ext cx="7292248"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000" b="1" dirty="0" smtClean="0"/>
              <a:t>Permanent </a:t>
            </a:r>
            <a:r>
              <a:rPr lang="en-US" sz="2000" b="1" dirty="0"/>
              <a:t>magnet (PM) generators </a:t>
            </a:r>
            <a:endParaRPr lang="en-US" sz="2000" b="1" dirty="0" smtClean="0"/>
          </a:p>
          <a:p>
            <a:endParaRPr lang="en-US" sz="2000" b="1" dirty="0"/>
          </a:p>
          <a:p>
            <a:r>
              <a:rPr lang="en-US" sz="2000" b="1" dirty="0" smtClean="0"/>
              <a:t>PM generators </a:t>
            </a:r>
            <a:r>
              <a:rPr lang="en-US" sz="2000" dirty="0" smtClean="0"/>
              <a:t>are </a:t>
            </a:r>
            <a:r>
              <a:rPr lang="en-US" sz="2000" i="1" u="sng" dirty="0"/>
              <a:t>synchronous</a:t>
            </a:r>
            <a:r>
              <a:rPr lang="en-US" sz="2000" dirty="0"/>
              <a:t>. In other words, their output frequency depends upon rotational speed. </a:t>
            </a:r>
            <a:endParaRPr lang="en-US" sz="2000" dirty="0" smtClean="0"/>
          </a:p>
          <a:p>
            <a:endParaRPr lang="en-US" sz="2000" dirty="0"/>
          </a:p>
          <a:p>
            <a:r>
              <a:rPr lang="en-US" sz="2000" dirty="0" smtClean="0"/>
              <a:t>Output </a:t>
            </a:r>
            <a:r>
              <a:rPr lang="en-US" sz="2000" dirty="0"/>
              <a:t>voltage can vary with the load, so voltage regulation is often provided electronically. PM generators are commonly used to produce DC power.</a:t>
            </a:r>
            <a:endParaRPr lang="en-CA" sz="2000" dirty="0"/>
          </a:p>
          <a:p>
            <a:endParaRPr lang="en-US" sz="2000" dirty="0"/>
          </a:p>
          <a:p>
            <a:r>
              <a:rPr lang="en-US" sz="2000" dirty="0"/>
              <a:t>Squirrel-cage </a:t>
            </a:r>
            <a:r>
              <a:rPr lang="en-US" sz="2000" b="1" dirty="0"/>
              <a:t>induction generators </a:t>
            </a:r>
            <a:r>
              <a:rPr lang="en-US" sz="2000" dirty="0"/>
              <a:t>are </a:t>
            </a:r>
            <a:r>
              <a:rPr lang="en-US" sz="2000" i="1" u="sng" dirty="0" smtClean="0"/>
              <a:t>asynchronous</a:t>
            </a:r>
            <a:r>
              <a:rPr lang="en-US" sz="2000" dirty="0" smtClean="0"/>
              <a:t>.</a:t>
            </a:r>
          </a:p>
          <a:p>
            <a:endParaRPr lang="en-US" sz="2000" dirty="0"/>
          </a:p>
          <a:p>
            <a:r>
              <a:rPr lang="en-US" sz="2000" dirty="0" smtClean="0"/>
              <a:t>Output </a:t>
            </a:r>
            <a:r>
              <a:rPr lang="en-US" sz="2000" dirty="0"/>
              <a:t>frequency is </a:t>
            </a:r>
            <a:r>
              <a:rPr lang="en-US" sz="2000" i="1" dirty="0"/>
              <a:t>not</a:t>
            </a:r>
            <a:r>
              <a:rPr lang="en-US" sz="2000" dirty="0"/>
              <a:t> dependent upon rotational speed. They are low cost, very reliable, and have a well regulated output. Three-phase types are most economical for grid-connected AC power generation. Phase balancing with passive electronics permits single-phase grid operation also.</a:t>
            </a:r>
            <a:endParaRPr lang="en-CA" sz="2000" dirty="0"/>
          </a:p>
          <a:p>
            <a:endParaRPr lang="en-US" sz="2000" dirty="0" smtClean="0"/>
          </a:p>
          <a:p>
            <a:r>
              <a:rPr lang="en-US" sz="1600" dirty="0"/>
              <a:t>The solar/wind energy training system uses a PM generator to create three-phase power that </a:t>
            </a:r>
            <a:r>
              <a:rPr lang="en-US" sz="1600" dirty="0" smtClean="0"/>
              <a:t>is rectified </a:t>
            </a:r>
            <a:r>
              <a:rPr lang="en-US" sz="1600" dirty="0"/>
              <a:t>to a single DC output, and is voltage regulated by internal circuitry.</a:t>
            </a:r>
            <a:endParaRPr lang="en-CA" sz="1600" dirty="0"/>
          </a:p>
          <a:p>
            <a:endParaRPr lang="en-US" sz="2000"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7815906" y="324108"/>
            <a:ext cx="4171950" cy="2305050"/>
          </a:xfrm>
          <a:prstGeom prst="rect">
            <a:avLst/>
          </a:prstGeom>
          <a:noFill/>
          <a:ln>
            <a:noFill/>
          </a:ln>
        </p:spPr>
      </p:pic>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5906" y="3067307"/>
            <a:ext cx="4038343" cy="3094595"/>
          </a:xfrm>
          <a:prstGeom prst="rect">
            <a:avLst/>
          </a:prstGeom>
          <a:noFill/>
          <a:ln>
            <a:noFill/>
          </a:ln>
        </p:spPr>
      </p:pic>
    </p:spTree>
    <p:extLst>
      <p:ext uri="{BB962C8B-B14F-4D97-AF65-F5344CB8AC3E}">
        <p14:creationId xmlns:p14="http://schemas.microsoft.com/office/powerpoint/2010/main" val="116535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53">
                                            <p:txEl>
                                              <p:pRg st="2" end="2"/>
                                            </p:txEl>
                                          </p:spTgt>
                                        </p:tgtEl>
                                        <p:attrNameLst>
                                          <p:attrName>style.visibility</p:attrName>
                                        </p:attrNameLst>
                                      </p:cBhvr>
                                      <p:to>
                                        <p:strVal val="visible"/>
                                      </p:to>
                                    </p:set>
                                    <p:anim calcmode="lin" valueType="num">
                                      <p:cBhvr additive="base">
                                        <p:cTn id="7" dur="500" fill="hold"/>
                                        <p:tgtEl>
                                          <p:spTgt spid="3175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753">
                                            <p:txEl>
                                              <p:pRg st="4" end="4"/>
                                            </p:txEl>
                                          </p:spTgt>
                                        </p:tgtEl>
                                        <p:attrNameLst>
                                          <p:attrName>style.visibility</p:attrName>
                                        </p:attrNameLst>
                                      </p:cBhvr>
                                      <p:to>
                                        <p:strVal val="visible"/>
                                      </p:to>
                                    </p:set>
                                    <p:anim calcmode="lin" valueType="num">
                                      <p:cBhvr additive="base">
                                        <p:cTn id="13" dur="500" fill="hold"/>
                                        <p:tgtEl>
                                          <p:spTgt spid="3175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5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753">
                                            <p:txEl>
                                              <p:pRg st="6" end="6"/>
                                            </p:txEl>
                                          </p:spTgt>
                                        </p:tgtEl>
                                        <p:attrNameLst>
                                          <p:attrName>style.visibility</p:attrName>
                                        </p:attrNameLst>
                                      </p:cBhvr>
                                      <p:to>
                                        <p:strVal val="visible"/>
                                      </p:to>
                                    </p:set>
                                    <p:anim calcmode="lin" valueType="num">
                                      <p:cBhvr additive="base">
                                        <p:cTn id="19" dur="500" fill="hold"/>
                                        <p:tgtEl>
                                          <p:spTgt spid="3175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5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753">
                                            <p:txEl>
                                              <p:pRg st="8" end="8"/>
                                            </p:txEl>
                                          </p:spTgt>
                                        </p:tgtEl>
                                        <p:attrNameLst>
                                          <p:attrName>style.visibility</p:attrName>
                                        </p:attrNameLst>
                                      </p:cBhvr>
                                      <p:to>
                                        <p:strVal val="visible"/>
                                      </p:to>
                                    </p:set>
                                    <p:anim calcmode="lin" valueType="num">
                                      <p:cBhvr additive="base">
                                        <p:cTn id="25" dur="500" fill="hold"/>
                                        <p:tgtEl>
                                          <p:spTgt spid="3175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5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753">
                                            <p:txEl>
                                              <p:pRg st="10" end="10"/>
                                            </p:txEl>
                                          </p:spTgt>
                                        </p:tgtEl>
                                        <p:attrNameLst>
                                          <p:attrName>style.visibility</p:attrName>
                                        </p:attrNameLst>
                                      </p:cBhvr>
                                      <p:to>
                                        <p:strVal val="visible"/>
                                      </p:to>
                                    </p:set>
                                    <p:anim calcmode="lin" valueType="num">
                                      <p:cBhvr additive="base">
                                        <p:cTn id="31" dur="500" fill="hold"/>
                                        <p:tgtEl>
                                          <p:spTgt spid="3175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75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B9CF0ED-27CD-434E-8E49-76BB6B4DF3A0}" type="slidenum">
              <a:rPr lang="en-US" altLang="en-US"/>
              <a:pPr eaLnBrk="1" hangingPunct="1"/>
              <a:t>17</a:t>
            </a:fld>
            <a:endParaRPr lang="en-US" altLang="en-US"/>
          </a:p>
        </p:txBody>
      </p:sp>
      <p:sp>
        <p:nvSpPr>
          <p:cNvPr id="32773" name="Rectangle 5"/>
          <p:cNvSpPr>
            <a:spLocks noChangeArrowheads="1"/>
          </p:cNvSpPr>
          <p:nvPr/>
        </p:nvSpPr>
        <p:spPr bwMode="auto">
          <a:xfrm>
            <a:off x="1866900" y="1231686"/>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dirty="0">
                <a:solidFill>
                  <a:srgbClr val="FF0000"/>
                </a:solidFill>
              </a:rPr>
              <a:t>Cut-in speed is the minimum wind speed at which the wind turbine will generate usable power. This wind speed is typically between 7 and 15 mph.</a:t>
            </a:r>
          </a:p>
        </p:txBody>
      </p:sp>
      <p:sp>
        <p:nvSpPr>
          <p:cNvPr id="32774" name="Rectangle 6"/>
          <p:cNvSpPr>
            <a:spLocks noChangeArrowheads="1"/>
          </p:cNvSpPr>
          <p:nvPr/>
        </p:nvSpPr>
        <p:spPr bwMode="auto">
          <a:xfrm>
            <a:off x="5029200" y="307975"/>
            <a:ext cx="212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i="1" dirty="0"/>
              <a:t>Wind Turbine</a:t>
            </a:r>
          </a:p>
        </p:txBody>
      </p:sp>
      <p:sp>
        <p:nvSpPr>
          <p:cNvPr id="32775" name="Rectangle 7"/>
          <p:cNvSpPr>
            <a:spLocks noChangeArrowheads="1"/>
          </p:cNvSpPr>
          <p:nvPr/>
        </p:nvSpPr>
        <p:spPr bwMode="auto">
          <a:xfrm>
            <a:off x="1571154" y="706222"/>
            <a:ext cx="1751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i="1" dirty="0">
                <a:solidFill>
                  <a:srgbClr val="FF0000"/>
                </a:solidFill>
              </a:rPr>
              <a:t>Cut-in Speed</a:t>
            </a:r>
          </a:p>
        </p:txBody>
      </p:sp>
      <p:grpSp>
        <p:nvGrpSpPr>
          <p:cNvPr id="2" name="Group 1"/>
          <p:cNvGrpSpPr>
            <a:grpSpLocks/>
          </p:cNvGrpSpPr>
          <p:nvPr/>
        </p:nvGrpSpPr>
        <p:grpSpPr bwMode="auto">
          <a:xfrm>
            <a:off x="1571154" y="2574712"/>
            <a:ext cx="7875587" cy="3717925"/>
            <a:chOff x="581891" y="2623419"/>
            <a:chExt cx="7876309" cy="3718668"/>
          </a:xfrm>
        </p:grpSpPr>
        <p:sp>
          <p:nvSpPr>
            <p:cNvPr id="32777" name="Rectangle 8"/>
            <p:cNvSpPr>
              <a:spLocks noChangeArrowheads="1"/>
            </p:cNvSpPr>
            <p:nvPr/>
          </p:nvSpPr>
          <p:spPr bwMode="auto">
            <a:xfrm>
              <a:off x="581891" y="2623419"/>
              <a:ext cx="1724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i="1">
                  <a:solidFill>
                    <a:srgbClr val="FF0000"/>
                  </a:solidFill>
                </a:rPr>
                <a:t>Rated Speed</a:t>
              </a:r>
            </a:p>
          </p:txBody>
        </p:sp>
        <p:sp>
          <p:nvSpPr>
            <p:cNvPr id="32778" name="Rectangle 9"/>
            <p:cNvSpPr>
              <a:spLocks noChangeArrowheads="1"/>
            </p:cNvSpPr>
            <p:nvPr/>
          </p:nvSpPr>
          <p:spPr bwMode="auto">
            <a:xfrm>
              <a:off x="914400" y="3171988"/>
              <a:ext cx="75438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dirty="0">
                  <a:solidFill>
                    <a:srgbClr val="FF0000"/>
                  </a:solidFill>
                </a:rPr>
                <a:t>The rated speed is the minimum wind speed at which the wind turbine will generate its designated rated power. For example, a "10 kilowatt" wind turbine may not generate 10 kilowatts until wind speeds reach 25 mph. Rated speed for most machines is in the range of 25 to 35 mph. At wind speeds between cut-in and rated, the power output from a wind turbine increases as the wind increases. The output of most machines levels off above the rated speed. Most manufacturers provide graphs, called "power curves," showing how their wind turbine output varies with wind speed.</a:t>
              </a:r>
            </a:p>
          </p:txBody>
        </p:sp>
      </p:grpSp>
    </p:spTree>
    <p:extLst>
      <p:ext uri="{BB962C8B-B14F-4D97-AF65-F5344CB8AC3E}">
        <p14:creationId xmlns:p14="http://schemas.microsoft.com/office/powerpoint/2010/main" val="3759456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E102707-C269-446F-80C6-3955D39B8406}" type="slidenum">
              <a:rPr lang="en-US" altLang="en-US"/>
              <a:pPr eaLnBrk="1" hangingPunct="1"/>
              <a:t>18</a:t>
            </a:fld>
            <a:endParaRPr lang="en-US" altLang="en-US"/>
          </a:p>
        </p:txBody>
      </p:sp>
      <p:sp>
        <p:nvSpPr>
          <p:cNvPr id="33797" name="Rectangle 4"/>
          <p:cNvSpPr>
            <a:spLocks noGrp="1" noChangeArrowheads="1"/>
          </p:cNvSpPr>
          <p:nvPr>
            <p:ph type="title"/>
          </p:nvPr>
        </p:nvSpPr>
        <p:spPr>
          <a:xfrm>
            <a:off x="1981200" y="274638"/>
            <a:ext cx="8229600" cy="715962"/>
          </a:xfrm>
        </p:spPr>
        <p:txBody>
          <a:bodyPr/>
          <a:lstStyle/>
          <a:p>
            <a:pPr eaLnBrk="1" hangingPunct="1"/>
            <a:r>
              <a:rPr lang="en-US" altLang="en-US" sz="2800" b="1" i="1" dirty="0"/>
              <a:t>Wind Turbine</a:t>
            </a:r>
          </a:p>
        </p:txBody>
      </p:sp>
      <p:sp>
        <p:nvSpPr>
          <p:cNvPr id="33798" name="Rectangle 5"/>
          <p:cNvSpPr>
            <a:spLocks noChangeArrowheads="1"/>
          </p:cNvSpPr>
          <p:nvPr/>
        </p:nvSpPr>
        <p:spPr bwMode="auto">
          <a:xfrm>
            <a:off x="2667000" y="1668463"/>
            <a:ext cx="7543800"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solidFill>
                  <a:srgbClr val="FF0000"/>
                </a:solidFill>
              </a:rPr>
              <a:t>At very high wind speeds, typically between 45 and 80 mph, most wind turbines cease power generation and shut down. The wind speed at which shut down occurs is called the cut-out speed. Having a cut-out speed is a safety feature which protects the wind turbine from damage. Shut down may occur in one of several ways. In some machines an automatic brake is activated by a wind speed sensor. Some machines twist or "pitch" the blades to spill the wind. Still others use "spoilers," drag flaps mounted on the blades or the hub which are automatically activated by high rotor rpm's, or mechanically activated by a spring loaded device which turns the machine sideways to the wind stream. Normal wind turbine operation usually resumes when the wind drops back to a safe level</a:t>
            </a:r>
            <a:r>
              <a:rPr lang="en-US" altLang="en-US">
                <a:solidFill>
                  <a:srgbClr val="FF0000"/>
                </a:solidFill>
              </a:rPr>
              <a:t>.</a:t>
            </a:r>
          </a:p>
        </p:txBody>
      </p:sp>
      <p:sp>
        <p:nvSpPr>
          <p:cNvPr id="33799" name="Rectangle 6"/>
          <p:cNvSpPr>
            <a:spLocks noChangeArrowheads="1"/>
          </p:cNvSpPr>
          <p:nvPr/>
        </p:nvSpPr>
        <p:spPr bwMode="auto">
          <a:xfrm>
            <a:off x="2209801" y="965201"/>
            <a:ext cx="1920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i="1" dirty="0">
                <a:solidFill>
                  <a:srgbClr val="FF0000"/>
                </a:solidFill>
              </a:rPr>
              <a:t>Cut-out Speed</a:t>
            </a:r>
          </a:p>
        </p:txBody>
      </p:sp>
    </p:spTree>
    <p:extLst>
      <p:ext uri="{BB962C8B-B14F-4D97-AF65-F5344CB8AC3E}">
        <p14:creationId xmlns:p14="http://schemas.microsoft.com/office/powerpoint/2010/main" val="24498924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498086F-6139-4CE7-95EA-ADF56FDD495A}" type="slidenum">
              <a:rPr lang="en-US" altLang="en-US"/>
              <a:pPr eaLnBrk="1" hangingPunct="1"/>
              <a:t>19</a:t>
            </a:fld>
            <a:endParaRPr lang="en-US" altLang="en-US"/>
          </a:p>
        </p:txBody>
      </p:sp>
      <p:sp>
        <p:nvSpPr>
          <p:cNvPr id="9221" name="Rectangle 4"/>
          <p:cNvSpPr>
            <a:spLocks noGrp="1" noChangeArrowheads="1"/>
          </p:cNvSpPr>
          <p:nvPr>
            <p:ph type="title"/>
          </p:nvPr>
        </p:nvSpPr>
        <p:spPr>
          <a:xfrm>
            <a:off x="1981200" y="-15875"/>
            <a:ext cx="8229600" cy="715963"/>
          </a:xfrm>
        </p:spPr>
        <p:txBody>
          <a:bodyPr/>
          <a:lstStyle/>
          <a:p>
            <a:pPr eaLnBrk="1" hangingPunct="1"/>
            <a:r>
              <a:rPr lang="en-US" altLang="en-US" sz="2800" b="1" i="1" dirty="0"/>
              <a:t>Wind Turbine</a:t>
            </a:r>
          </a:p>
        </p:txBody>
      </p:sp>
      <p:sp>
        <p:nvSpPr>
          <p:cNvPr id="9222" name="Rectangle 5"/>
          <p:cNvSpPr>
            <a:spLocks noChangeArrowheads="1"/>
          </p:cNvSpPr>
          <p:nvPr/>
        </p:nvSpPr>
        <p:spPr bwMode="auto">
          <a:xfrm>
            <a:off x="550506" y="2436894"/>
            <a:ext cx="544389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solidFill>
                  <a:srgbClr val="FF0000"/>
                </a:solidFill>
              </a:rPr>
              <a:t>For the drag design, the wind literally pushes the blades out of the way. </a:t>
            </a:r>
            <a:endParaRPr lang="en-US" altLang="en-US" dirty="0" smtClean="0">
              <a:solidFill>
                <a:srgbClr val="FF0000"/>
              </a:solidFill>
            </a:endParaRPr>
          </a:p>
          <a:p>
            <a:endParaRPr lang="en-US" altLang="en-US" dirty="0">
              <a:solidFill>
                <a:srgbClr val="FF0000"/>
              </a:solidFill>
            </a:endParaRPr>
          </a:p>
          <a:p>
            <a:r>
              <a:rPr lang="en-US" altLang="en-US" dirty="0" smtClean="0">
                <a:solidFill>
                  <a:srgbClr val="FF0000"/>
                </a:solidFill>
              </a:rPr>
              <a:t>Drag </a:t>
            </a:r>
            <a:r>
              <a:rPr lang="en-US" altLang="en-US" dirty="0">
                <a:solidFill>
                  <a:srgbClr val="FF0000"/>
                </a:solidFill>
              </a:rPr>
              <a:t>powered wind turbines are characterized by </a:t>
            </a:r>
            <a:r>
              <a:rPr lang="en-US" altLang="en-US" sz="2400" b="1" i="1" dirty="0">
                <a:solidFill>
                  <a:srgbClr val="FF0000"/>
                </a:solidFill>
              </a:rPr>
              <a:t>slower rotational speeds and high torque capabilities. </a:t>
            </a:r>
            <a:endParaRPr lang="en-US" altLang="en-US" sz="2400" b="1" i="1" dirty="0" smtClean="0">
              <a:solidFill>
                <a:srgbClr val="FF0000"/>
              </a:solidFill>
            </a:endParaRPr>
          </a:p>
          <a:p>
            <a:endParaRPr lang="en-US" altLang="en-US" dirty="0">
              <a:solidFill>
                <a:srgbClr val="FF0000"/>
              </a:solidFill>
            </a:endParaRPr>
          </a:p>
        </p:txBody>
      </p:sp>
      <p:sp>
        <p:nvSpPr>
          <p:cNvPr id="9223" name="Rectangle 7"/>
          <p:cNvSpPr>
            <a:spLocks noChangeArrowheads="1"/>
          </p:cNvSpPr>
          <p:nvPr/>
        </p:nvSpPr>
        <p:spPr bwMode="auto">
          <a:xfrm>
            <a:off x="1893888" y="1316038"/>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i="1" dirty="0">
                <a:solidFill>
                  <a:srgbClr val="FF0000"/>
                </a:solidFill>
              </a:rPr>
              <a:t>Drag Design</a:t>
            </a:r>
            <a:endParaRPr lang="en-US" altLang="en-US" sz="2400" i="1" dirty="0">
              <a:solidFill>
                <a:srgbClr val="FF0000"/>
              </a:solidFill>
            </a:endParaRPr>
          </a:p>
        </p:txBody>
      </p:sp>
      <p:sp>
        <p:nvSpPr>
          <p:cNvPr id="9224" name="Text Box 10"/>
          <p:cNvSpPr txBox="1">
            <a:spLocks noChangeArrowheads="1"/>
          </p:cNvSpPr>
          <p:nvPr/>
        </p:nvSpPr>
        <p:spPr bwMode="auto">
          <a:xfrm>
            <a:off x="503462" y="561976"/>
            <a:ext cx="81422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t>Blade designs operate on either the principle of drag or lift</a:t>
            </a:r>
            <a:r>
              <a:rPr lang="en-US" altLang="en-US" dirty="0"/>
              <a:t>.</a:t>
            </a:r>
          </a:p>
        </p:txBody>
      </p:sp>
      <p:pic>
        <p:nvPicPr>
          <p:cNvPr id="1026" name="Picture 2" descr="Image result for picture cup anemo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017" y="342106"/>
            <a:ext cx="333375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1" y="3459135"/>
            <a:ext cx="4772066" cy="318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3649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9F773E-A2E8-4D4F-99A3-7BAAA0CC1259}" type="slidenum">
              <a:rPr lang="en-US" altLang="en-US"/>
              <a:pPr eaLnBrk="1" hangingPunct="1"/>
              <a:t>2</a:t>
            </a:fld>
            <a:endParaRPr lang="en-US" altLang="en-US"/>
          </a:p>
        </p:txBody>
      </p:sp>
      <p:sp>
        <p:nvSpPr>
          <p:cNvPr id="3078" name="Text Box 5"/>
          <p:cNvSpPr txBox="1">
            <a:spLocks noChangeArrowheads="1"/>
          </p:cNvSpPr>
          <p:nvPr/>
        </p:nvSpPr>
        <p:spPr bwMode="auto">
          <a:xfrm>
            <a:off x="4952999" y="304801"/>
            <a:ext cx="56652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3600" dirty="0">
                <a:solidFill>
                  <a:srgbClr val="FF0066"/>
                </a:solidFill>
              </a:rPr>
              <a:t>Wind Turbine Energy</a:t>
            </a:r>
          </a:p>
        </p:txBody>
      </p:sp>
      <p:pic>
        <p:nvPicPr>
          <p:cNvPr id="2" name="20160825_15213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5400000">
            <a:off x="-927337" y="1502866"/>
            <a:ext cx="6358389" cy="3576594"/>
          </a:xfrm>
          <a:prstGeom prst="rect">
            <a:avLst/>
          </a:prstGeom>
        </p:spPr>
      </p:pic>
      <p:pic>
        <p:nvPicPr>
          <p:cNvPr id="3" name="Picture 2"/>
          <p:cNvPicPr>
            <a:picLocks noChangeAspect="1"/>
          </p:cNvPicPr>
          <p:nvPr/>
        </p:nvPicPr>
        <p:blipFill>
          <a:blip r:embed="rId6"/>
          <a:stretch>
            <a:fillRect/>
          </a:stretch>
        </p:blipFill>
        <p:spPr>
          <a:xfrm>
            <a:off x="4167730" y="2140759"/>
            <a:ext cx="7818939" cy="4398153"/>
          </a:xfrm>
          <a:prstGeom prst="rect">
            <a:avLst/>
          </a:prstGeom>
        </p:spPr>
      </p:pic>
    </p:spTree>
    <p:extLst>
      <p:ext uri="{BB962C8B-B14F-4D97-AF65-F5344CB8AC3E}">
        <p14:creationId xmlns:p14="http://schemas.microsoft.com/office/powerpoint/2010/main" val="2421644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981200" y="25400"/>
            <a:ext cx="8229600" cy="971550"/>
          </a:xfrm>
        </p:spPr>
        <p:txBody>
          <a:bodyPr/>
          <a:lstStyle/>
          <a:p>
            <a:r>
              <a:rPr lang="en-US" altLang="en-US" sz="3200" dirty="0" smtClean="0"/>
              <a:t>Wind Turbine Design using Drag Principle</a:t>
            </a:r>
            <a:endParaRPr lang="en-US" altLang="en-US" sz="3200" dirty="0"/>
          </a:p>
        </p:txBody>
      </p:sp>
      <p:sp>
        <p:nvSpPr>
          <p:cNvPr id="10245"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0AB28B-9CF3-4586-8851-2F378CD6FC69}" type="slidenum">
              <a:rPr lang="en-US" altLang="en-US"/>
              <a:pPr eaLnBrk="1" hangingPunct="1"/>
              <a:t>20</a:t>
            </a:fld>
            <a:endParaRPr lang="en-US" altLang="en-US"/>
          </a:p>
        </p:txBody>
      </p:sp>
      <p:pic>
        <p:nvPicPr>
          <p:cNvPr id="10246" name="Picture 14" descr="http://farm5.static.flickr.com/4006/4190476538_586fd1c243_z.jpg"/>
          <p:cNvPicPr>
            <a:picLocks noChangeAspect="1" noChangeArrowheads="1"/>
          </p:cNvPicPr>
          <p:nvPr/>
        </p:nvPicPr>
        <p:blipFill>
          <a:blip r:embed="rId2">
            <a:extLst>
              <a:ext uri="{28A0092B-C50C-407E-A947-70E740481C1C}">
                <a14:useLocalDpi xmlns:a14="http://schemas.microsoft.com/office/drawing/2010/main" val="0"/>
              </a:ext>
            </a:extLst>
          </a:blip>
          <a:srcRect l="16451" r="22993"/>
          <a:stretch>
            <a:fillRect/>
          </a:stretch>
        </p:blipFill>
        <p:spPr bwMode="auto">
          <a:xfrm>
            <a:off x="1595956" y="1412422"/>
            <a:ext cx="2119312"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2" descr="http://t0.gstatic.com/images?q=tbn:ANd9GcReW-ASiLUZ_OgP3plp2hu1rzQZCWPKBSjpIragIm2ylNkETHV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0388" y="1079501"/>
            <a:ext cx="19431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2" descr="http://www.carbonconcepts.co.uk/windpower/wind%20turbine%202.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b="5167"/>
          <a:stretch>
            <a:fillRect/>
          </a:stretch>
        </p:blipFill>
        <p:spPr bwMode="auto">
          <a:xfrm>
            <a:off x="4402138" y="2506510"/>
            <a:ext cx="2997038" cy="413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119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1DECD88-3816-44CE-A5D3-6DD9214AF4D0}" type="slidenum">
              <a:rPr lang="en-US" altLang="en-US"/>
              <a:pPr eaLnBrk="1" hangingPunct="1"/>
              <a:t>21</a:t>
            </a:fld>
            <a:endParaRPr lang="en-US" altLang="en-US"/>
          </a:p>
        </p:txBody>
      </p:sp>
      <p:sp>
        <p:nvSpPr>
          <p:cNvPr id="11269" name="Rectangle 4"/>
          <p:cNvSpPr>
            <a:spLocks noGrp="1" noChangeArrowheads="1"/>
          </p:cNvSpPr>
          <p:nvPr>
            <p:ph type="title"/>
          </p:nvPr>
        </p:nvSpPr>
        <p:spPr>
          <a:xfrm>
            <a:off x="1981200" y="74613"/>
            <a:ext cx="8229600" cy="539750"/>
          </a:xfrm>
        </p:spPr>
        <p:txBody>
          <a:bodyPr/>
          <a:lstStyle/>
          <a:p>
            <a:pPr eaLnBrk="1" hangingPunct="1"/>
            <a:r>
              <a:rPr lang="en-US" altLang="en-US" sz="2800" b="1" i="1" dirty="0"/>
              <a:t>Wind Turbine</a:t>
            </a:r>
          </a:p>
        </p:txBody>
      </p:sp>
      <p:sp>
        <p:nvSpPr>
          <p:cNvPr id="11270" name="Rectangle 6"/>
          <p:cNvSpPr>
            <a:spLocks noChangeArrowheads="1"/>
          </p:cNvSpPr>
          <p:nvPr/>
        </p:nvSpPr>
        <p:spPr bwMode="auto">
          <a:xfrm>
            <a:off x="7226300" y="1504662"/>
            <a:ext cx="4516017"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smtClean="0">
                <a:solidFill>
                  <a:srgbClr val="FF0000"/>
                </a:solidFill>
              </a:rPr>
              <a:t>Airplane propeller technology </a:t>
            </a:r>
          </a:p>
          <a:p>
            <a:pPr eaLnBrk="1" hangingPunct="1"/>
            <a:endParaRPr lang="en-US" altLang="en-US" dirty="0">
              <a:solidFill>
                <a:srgbClr val="FF0000"/>
              </a:solidFill>
            </a:endParaRPr>
          </a:p>
          <a:p>
            <a:pPr eaLnBrk="1" hangingPunct="1"/>
            <a:r>
              <a:rPr lang="en-US" altLang="en-US" dirty="0" smtClean="0">
                <a:solidFill>
                  <a:srgbClr val="FF0000"/>
                </a:solidFill>
              </a:rPr>
              <a:t>When </a:t>
            </a:r>
            <a:r>
              <a:rPr lang="en-US" altLang="en-US" dirty="0">
                <a:solidFill>
                  <a:srgbClr val="FF0000"/>
                </a:solidFill>
              </a:rPr>
              <a:t>air flows past the blade, a wind speed and pressure differential is created between the upper and lower blade surfaces. </a:t>
            </a:r>
            <a:endParaRPr lang="en-US" altLang="en-US" dirty="0" smtClean="0">
              <a:solidFill>
                <a:srgbClr val="FF0000"/>
              </a:solidFill>
            </a:endParaRPr>
          </a:p>
          <a:p>
            <a:pPr eaLnBrk="1" hangingPunct="1"/>
            <a:endParaRPr lang="en-US" altLang="en-US" dirty="0">
              <a:solidFill>
                <a:srgbClr val="FF0000"/>
              </a:solidFill>
            </a:endParaRPr>
          </a:p>
          <a:p>
            <a:pPr eaLnBrk="1" hangingPunct="1"/>
            <a:r>
              <a:rPr lang="en-US" altLang="en-US" dirty="0" smtClean="0">
                <a:solidFill>
                  <a:srgbClr val="FF0000"/>
                </a:solidFill>
              </a:rPr>
              <a:t>The </a:t>
            </a:r>
            <a:r>
              <a:rPr lang="en-US" altLang="en-US" dirty="0">
                <a:solidFill>
                  <a:srgbClr val="FF0000"/>
                </a:solidFill>
              </a:rPr>
              <a:t>pressure at the lower surface is greater and thus acts to "lift" the blade. When blades are attached to a central axis, like a wind turbine rotor, the lift is translated into rotational motion. </a:t>
            </a:r>
            <a:endParaRPr lang="en-US" altLang="en-US" dirty="0" smtClean="0">
              <a:solidFill>
                <a:srgbClr val="FF0000"/>
              </a:solidFill>
            </a:endParaRPr>
          </a:p>
          <a:p>
            <a:pPr eaLnBrk="1" hangingPunct="1"/>
            <a:endParaRPr lang="en-US" altLang="en-US" dirty="0">
              <a:solidFill>
                <a:srgbClr val="FF0000"/>
              </a:solidFill>
            </a:endParaRPr>
          </a:p>
          <a:p>
            <a:pPr eaLnBrk="1" hangingPunct="1"/>
            <a:r>
              <a:rPr lang="en-US" altLang="en-US" dirty="0" smtClean="0">
                <a:solidFill>
                  <a:srgbClr val="FF0000"/>
                </a:solidFill>
              </a:rPr>
              <a:t>Lift-powered </a:t>
            </a:r>
            <a:r>
              <a:rPr lang="en-US" altLang="en-US" dirty="0">
                <a:solidFill>
                  <a:srgbClr val="FF0000"/>
                </a:solidFill>
              </a:rPr>
              <a:t>wind turbines have much higher rotational speeds than drag types and therefore are well suited for electricity generation.</a:t>
            </a:r>
            <a:r>
              <a:rPr lang="en-US" altLang="en-US" sz="1000" dirty="0">
                <a:solidFill>
                  <a:srgbClr val="FF0000"/>
                </a:solidFill>
              </a:rPr>
              <a:t> </a:t>
            </a:r>
          </a:p>
        </p:txBody>
      </p:sp>
      <p:sp>
        <p:nvSpPr>
          <p:cNvPr id="11271" name="Rectangle 7"/>
          <p:cNvSpPr>
            <a:spLocks noChangeArrowheads="1"/>
          </p:cNvSpPr>
          <p:nvPr/>
        </p:nvSpPr>
        <p:spPr bwMode="auto">
          <a:xfrm>
            <a:off x="1895475" y="533401"/>
            <a:ext cx="1773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i="1" dirty="0">
                <a:solidFill>
                  <a:srgbClr val="FF0000"/>
                </a:solidFill>
              </a:rPr>
              <a:t>Lift Design</a:t>
            </a:r>
          </a:p>
        </p:txBody>
      </p:sp>
      <p:pic>
        <p:nvPicPr>
          <p:cNvPr id="46082" name="Picture 2" descr="Image result for picture of propeller wind dynam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25" y="1387474"/>
            <a:ext cx="7115175" cy="533400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8" descr="wem-07_fig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8" y="5365750"/>
            <a:ext cx="2217737"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6353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9A5AFDB-DC84-4D99-A800-0CE307FFC45B}" type="slidenum">
              <a:rPr lang="en-US" altLang="en-US"/>
              <a:pPr eaLnBrk="1" hangingPunct="1"/>
              <a:t>22</a:t>
            </a:fld>
            <a:endParaRPr lang="en-US" altLang="en-US"/>
          </a:p>
        </p:txBody>
      </p:sp>
      <p:pic>
        <p:nvPicPr>
          <p:cNvPr id="13318" name="Picture 2" descr="http://www.paramotorclub.org/images/angleOfAtt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081" y="1166458"/>
            <a:ext cx="5710238"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6"/>
          <p:cNvSpPr>
            <a:spLocks noChangeArrowheads="1"/>
          </p:cNvSpPr>
          <p:nvPr/>
        </p:nvSpPr>
        <p:spPr bwMode="auto">
          <a:xfrm>
            <a:off x="1666875" y="1484314"/>
            <a:ext cx="32337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t>Angle of attack </a:t>
            </a:r>
            <a:endParaRPr lang="en-US" altLang="en-US" sz="3200" dirty="0"/>
          </a:p>
        </p:txBody>
      </p:sp>
    </p:spTree>
    <p:extLst>
      <p:ext uri="{BB962C8B-B14F-4D97-AF65-F5344CB8AC3E}">
        <p14:creationId xmlns:p14="http://schemas.microsoft.com/office/powerpoint/2010/main" val="4847925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7591976-7BED-47E0-BA93-AB1547B4B716}" type="slidenum">
              <a:rPr lang="en-US" altLang="en-US"/>
              <a:pPr eaLnBrk="1" hangingPunct="1"/>
              <a:t>23</a:t>
            </a:fld>
            <a:endParaRPr lang="en-US" altLang="en-US"/>
          </a:p>
        </p:txBody>
      </p:sp>
      <p:sp>
        <p:nvSpPr>
          <p:cNvPr id="15365" name="Rectangle 4"/>
          <p:cNvSpPr>
            <a:spLocks noChangeArrowheads="1"/>
          </p:cNvSpPr>
          <p:nvPr/>
        </p:nvSpPr>
        <p:spPr bwMode="auto">
          <a:xfrm>
            <a:off x="742120" y="2982998"/>
            <a:ext cx="724419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dirty="0">
                <a:solidFill>
                  <a:srgbClr val="FF0000"/>
                </a:solidFill>
              </a:rPr>
              <a:t>Increasing the number of blades from </a:t>
            </a:r>
            <a:r>
              <a:rPr lang="en-US" altLang="en-US" sz="2000" b="1" i="1" dirty="0">
                <a:solidFill>
                  <a:srgbClr val="FF0000"/>
                </a:solidFill>
              </a:rPr>
              <a:t>one to two </a:t>
            </a:r>
            <a:r>
              <a:rPr lang="en-US" altLang="en-US" sz="2000" dirty="0">
                <a:solidFill>
                  <a:srgbClr val="FF0000"/>
                </a:solidFill>
              </a:rPr>
              <a:t>yields a </a:t>
            </a:r>
            <a:r>
              <a:rPr lang="en-US" altLang="en-US" sz="2000" b="1" dirty="0">
                <a:solidFill>
                  <a:srgbClr val="FF0000"/>
                </a:solidFill>
              </a:rPr>
              <a:t>6% increase in efficiency</a:t>
            </a:r>
            <a:r>
              <a:rPr lang="en-US" altLang="en-US" sz="2000" dirty="0">
                <a:solidFill>
                  <a:srgbClr val="FF0000"/>
                </a:solidFill>
              </a:rPr>
              <a:t>, whereas increasing the blade count from </a:t>
            </a:r>
            <a:r>
              <a:rPr lang="en-US" altLang="en-US" sz="2000" b="1" i="1" dirty="0">
                <a:solidFill>
                  <a:srgbClr val="FF0000"/>
                </a:solidFill>
              </a:rPr>
              <a:t>two to three</a:t>
            </a:r>
            <a:r>
              <a:rPr lang="en-US" altLang="en-US" sz="2000" dirty="0">
                <a:solidFill>
                  <a:srgbClr val="FF0000"/>
                </a:solidFill>
              </a:rPr>
              <a:t> yields only an additional </a:t>
            </a:r>
            <a:r>
              <a:rPr lang="en-US" altLang="en-US" sz="2000" b="1" dirty="0">
                <a:solidFill>
                  <a:srgbClr val="FF0000"/>
                </a:solidFill>
              </a:rPr>
              <a:t>3% in efficiency</a:t>
            </a:r>
            <a:r>
              <a:rPr lang="en-US" altLang="en-US" sz="2000" dirty="0">
                <a:solidFill>
                  <a:srgbClr val="FF0000"/>
                </a:solidFill>
              </a:rPr>
              <a:t>. Further increasing the blade count yields minimal improvements in aerodynamic efficiency and sacrifices too much in blade stiffness as the blades become thinner.</a:t>
            </a:r>
          </a:p>
        </p:txBody>
      </p:sp>
      <p:pic>
        <p:nvPicPr>
          <p:cNvPr id="16390" name="Picture 5" descr="The NASA Mod-0 research wind turbine in Ohio tested a one-bladed rotor configuration">
            <a:hlinkClick r:id="rId3" tooltip="The NASA Mod-0 research wind turbine in Ohio tested a one-bladed rotor configuration"/>
          </p:cNvPr>
          <p:cNvPicPr>
            <a:picLocks noChangeAspect="1" noChangeArrowheads="1"/>
          </p:cNvPicPr>
          <p:nvPr/>
        </p:nvPicPr>
        <p:blipFill>
          <a:blip r:embed="rId4">
            <a:extLst>
              <a:ext uri="{28A0092B-C50C-407E-A947-70E740481C1C}">
                <a14:useLocalDpi xmlns:a14="http://schemas.microsoft.com/office/drawing/2010/main" val="0"/>
              </a:ext>
            </a:extLst>
          </a:blip>
          <a:srcRect l="7434" r="9308"/>
          <a:stretch>
            <a:fillRect/>
          </a:stretch>
        </p:blipFill>
        <p:spPr bwMode="auto">
          <a:xfrm>
            <a:off x="8288338" y="1614489"/>
            <a:ext cx="233680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descr="magnify-clip">
            <a:hlinkClick r:id="rId3" tooltip="Enlarg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7225" y="4070351"/>
            <a:ext cx="1428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Rectangle 8"/>
          <p:cNvSpPr>
            <a:spLocks noChangeArrowheads="1"/>
          </p:cNvSpPr>
          <p:nvPr/>
        </p:nvSpPr>
        <p:spPr bwMode="auto">
          <a:xfrm>
            <a:off x="3836989" y="84138"/>
            <a:ext cx="51069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i="1" dirty="0"/>
              <a:t>Wind Turbine – Blade Design</a:t>
            </a:r>
          </a:p>
        </p:txBody>
      </p:sp>
      <p:sp>
        <p:nvSpPr>
          <p:cNvPr id="16393" name="Text Box 9"/>
          <p:cNvSpPr txBox="1">
            <a:spLocks noChangeArrowheads="1"/>
          </p:cNvSpPr>
          <p:nvPr/>
        </p:nvSpPr>
        <p:spPr bwMode="auto">
          <a:xfrm>
            <a:off x="8585200" y="5413376"/>
            <a:ext cx="187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a:solidFill>
                  <a:srgbClr val="FFFF99"/>
                </a:solidFill>
              </a:rPr>
              <a:t>One blade rotor</a:t>
            </a:r>
          </a:p>
        </p:txBody>
      </p:sp>
      <p:sp>
        <p:nvSpPr>
          <p:cNvPr id="16394" name="Text Box 10"/>
          <p:cNvSpPr txBox="1">
            <a:spLocks noChangeArrowheads="1"/>
          </p:cNvSpPr>
          <p:nvPr/>
        </p:nvSpPr>
        <p:spPr bwMode="auto">
          <a:xfrm>
            <a:off x="1979613" y="473076"/>
            <a:ext cx="2824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a:solidFill>
                  <a:srgbClr val="FF0000"/>
                </a:solidFill>
              </a:rPr>
              <a:t>Blade Number</a:t>
            </a:r>
          </a:p>
        </p:txBody>
      </p:sp>
      <p:sp>
        <p:nvSpPr>
          <p:cNvPr id="16395" name="Rectangle 1"/>
          <p:cNvSpPr>
            <a:spLocks noChangeArrowheads="1"/>
          </p:cNvSpPr>
          <p:nvPr/>
        </p:nvSpPr>
        <p:spPr bwMode="auto">
          <a:xfrm>
            <a:off x="742120" y="880555"/>
            <a:ext cx="85264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dirty="0">
                <a:solidFill>
                  <a:srgbClr val="FF0000"/>
                </a:solidFill>
              </a:rPr>
              <a:t>The determination of the number of blades involves design considerations of aerodynamic efficiency, component costs, system reliability, and aesthetics.. </a:t>
            </a:r>
          </a:p>
        </p:txBody>
      </p:sp>
      <p:sp>
        <p:nvSpPr>
          <p:cNvPr id="3" name="Rectangle 2"/>
          <p:cNvSpPr>
            <a:spLocks noChangeArrowheads="1"/>
          </p:cNvSpPr>
          <p:nvPr/>
        </p:nvSpPr>
        <p:spPr bwMode="auto">
          <a:xfrm>
            <a:off x="742120" y="2023809"/>
            <a:ext cx="63198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200" b="1" i="1" dirty="0">
                <a:solidFill>
                  <a:srgbClr val="FF0000"/>
                </a:solidFill>
              </a:rPr>
              <a:t>Aerodynamic efficiency increases with the number of blades but with diminishing return.</a:t>
            </a:r>
            <a:r>
              <a:rPr lang="en-US" altLang="en-US" sz="2200" dirty="0">
                <a:solidFill>
                  <a:srgbClr val="FF0000"/>
                </a:solidFill>
              </a:rPr>
              <a:t> </a:t>
            </a:r>
          </a:p>
        </p:txBody>
      </p:sp>
      <p:sp>
        <p:nvSpPr>
          <p:cNvPr id="4" name="Rectangle 3"/>
          <p:cNvSpPr>
            <a:spLocks noChangeArrowheads="1"/>
          </p:cNvSpPr>
          <p:nvPr/>
        </p:nvSpPr>
        <p:spPr bwMode="auto">
          <a:xfrm>
            <a:off x="742120" y="5032375"/>
            <a:ext cx="67135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dirty="0"/>
              <a:t>Generally, the fewer the number of blades, the lower the material and manufacturing costs will be. Higher rotational speed reduces the torques in the drive train, resulting in lower gearbox and generator costs.</a:t>
            </a:r>
          </a:p>
        </p:txBody>
      </p:sp>
    </p:spTree>
    <p:extLst>
      <p:ext uri="{BB962C8B-B14F-4D97-AF65-F5344CB8AC3E}">
        <p14:creationId xmlns:p14="http://schemas.microsoft.com/office/powerpoint/2010/main" val="221416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365"/>
                                        </p:tgtEl>
                                        <p:attrNameLst>
                                          <p:attrName>style.visibility</p:attrName>
                                        </p:attrNameLst>
                                      </p:cBhvr>
                                      <p:to>
                                        <p:strVal val="visible"/>
                                      </p:to>
                                    </p:set>
                                    <p:animEffect transition="in" filter="fade">
                                      <p:cBhvr>
                                        <p:cTn id="14" dur="1000"/>
                                        <p:tgtEl>
                                          <p:spTgt spid="15365"/>
                                        </p:tgtEl>
                                      </p:cBhvr>
                                    </p:animEffect>
                                    <p:anim calcmode="lin" valueType="num">
                                      <p:cBhvr>
                                        <p:cTn id="15" dur="1000" fill="hold"/>
                                        <p:tgtEl>
                                          <p:spTgt spid="15365"/>
                                        </p:tgtEl>
                                        <p:attrNameLst>
                                          <p:attrName>ppt_x</p:attrName>
                                        </p:attrNameLst>
                                      </p:cBhvr>
                                      <p:tavLst>
                                        <p:tav tm="0">
                                          <p:val>
                                            <p:strVal val="#ppt_x"/>
                                          </p:val>
                                        </p:tav>
                                        <p:tav tm="100000">
                                          <p:val>
                                            <p:strVal val="#ppt_x"/>
                                          </p:val>
                                        </p:tav>
                                      </p:tavLst>
                                    </p:anim>
                                    <p:anim calcmode="lin" valueType="num">
                                      <p:cBhvr>
                                        <p:cTn id="16" dur="1000" fill="hold"/>
                                        <p:tgtEl>
                                          <p:spTgt spid="1536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F67EDF3-E02B-4202-B015-5278991B7A3D}" type="slidenum">
              <a:rPr lang="en-US" altLang="en-US"/>
              <a:pPr eaLnBrk="1" hangingPunct="1"/>
              <a:t>24</a:t>
            </a:fld>
            <a:endParaRPr lang="en-US" altLang="en-US"/>
          </a:p>
        </p:txBody>
      </p:sp>
      <p:sp>
        <p:nvSpPr>
          <p:cNvPr id="17413" name="Rectangle 2"/>
          <p:cNvSpPr>
            <a:spLocks noGrp="1" noChangeArrowheads="1"/>
          </p:cNvSpPr>
          <p:nvPr>
            <p:ph type="title"/>
          </p:nvPr>
        </p:nvSpPr>
        <p:spPr>
          <a:xfrm>
            <a:off x="1981200" y="217488"/>
            <a:ext cx="8229600" cy="533400"/>
          </a:xfrm>
        </p:spPr>
        <p:txBody>
          <a:bodyPr/>
          <a:lstStyle/>
          <a:p>
            <a:pPr eaLnBrk="1" hangingPunct="1"/>
            <a:r>
              <a:rPr lang="en-US" altLang="en-US" sz="2800" b="1" i="1" dirty="0"/>
              <a:t>Wind Turbine – Blade Design</a:t>
            </a:r>
          </a:p>
        </p:txBody>
      </p:sp>
      <p:sp>
        <p:nvSpPr>
          <p:cNvPr id="17414" name="Rectangle 3"/>
          <p:cNvSpPr>
            <a:spLocks noChangeArrowheads="1"/>
          </p:cNvSpPr>
          <p:nvPr/>
        </p:nvSpPr>
        <p:spPr bwMode="auto">
          <a:xfrm>
            <a:off x="669665" y="3648104"/>
            <a:ext cx="82271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dirty="0" smtClean="0">
                <a:solidFill>
                  <a:srgbClr val="FF0000"/>
                </a:solidFill>
              </a:rPr>
              <a:t>More blades = more torque, slower speed</a:t>
            </a:r>
          </a:p>
          <a:p>
            <a:r>
              <a:rPr lang="en-US" altLang="en-US" sz="2000" dirty="0" smtClean="0">
                <a:solidFill>
                  <a:srgbClr val="FF0000"/>
                </a:solidFill>
              </a:rPr>
              <a:t>Alternator wants relatively high speed and DEFINITELY steady rotation</a:t>
            </a:r>
            <a:endParaRPr lang="en-US" altLang="en-US" sz="2000" dirty="0">
              <a:solidFill>
                <a:srgbClr val="FF0000"/>
              </a:solidFill>
            </a:endParaRPr>
          </a:p>
        </p:txBody>
      </p:sp>
      <p:sp>
        <p:nvSpPr>
          <p:cNvPr id="17415" name="Rectangle 4"/>
          <p:cNvSpPr>
            <a:spLocks noChangeArrowheads="1"/>
          </p:cNvSpPr>
          <p:nvPr/>
        </p:nvSpPr>
        <p:spPr bwMode="auto">
          <a:xfrm>
            <a:off x="2181226" y="2963833"/>
            <a:ext cx="7769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a:t>Wind turbines are built to catch the wind's kinetic (motion) energy. </a:t>
            </a:r>
            <a:endParaRPr lang="en-US" altLang="en-US" dirty="0"/>
          </a:p>
        </p:txBody>
      </p:sp>
      <p:sp>
        <p:nvSpPr>
          <p:cNvPr id="17416" name="Rectangle 5"/>
          <p:cNvSpPr>
            <a:spLocks noChangeArrowheads="1"/>
          </p:cNvSpPr>
          <p:nvPr/>
        </p:nvSpPr>
        <p:spPr bwMode="auto">
          <a:xfrm>
            <a:off x="2181226" y="4878297"/>
            <a:ext cx="7546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a:t>Turbines with many blades or very wide blades will be subject to very large forces, when the wind blows at a hurricane speed.</a:t>
            </a:r>
            <a:r>
              <a:rPr lang="en-US" altLang="en-US" dirty="0"/>
              <a:t> </a:t>
            </a:r>
          </a:p>
        </p:txBody>
      </p:sp>
      <p:sp>
        <p:nvSpPr>
          <p:cNvPr id="17417" name="Rectangle 6"/>
          <p:cNvSpPr>
            <a:spLocks noChangeArrowheads="1"/>
          </p:cNvSpPr>
          <p:nvPr/>
        </p:nvSpPr>
        <p:spPr bwMode="auto">
          <a:xfrm>
            <a:off x="2181226" y="1028612"/>
            <a:ext cx="80375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FF0000"/>
                </a:solidFill>
              </a:rPr>
              <a:t>The ideal wind turbine design is not dictated by technology alone, but by a combination of technology and economics: Wind turbine manufacturers wish to optimize their </a:t>
            </a:r>
            <a:r>
              <a:rPr lang="en-US" altLang="en-US" dirty="0" smtClean="0">
                <a:solidFill>
                  <a:srgbClr val="FF0000"/>
                </a:solidFill>
              </a:rPr>
              <a:t>machines: </a:t>
            </a:r>
          </a:p>
          <a:p>
            <a:pPr eaLnBrk="1" hangingPunct="1"/>
            <a:r>
              <a:rPr lang="en-US" altLang="en-US" dirty="0" smtClean="0">
                <a:solidFill>
                  <a:srgbClr val="FF0000"/>
                </a:solidFill>
              </a:rPr>
              <a:t>Deliver </a:t>
            </a:r>
            <a:r>
              <a:rPr lang="en-US" altLang="en-US" b="1" i="1" dirty="0" smtClean="0"/>
              <a:t>lowest </a:t>
            </a:r>
            <a:r>
              <a:rPr lang="en-US" altLang="en-US" b="1" i="1" dirty="0"/>
              <a:t>possible cost per kilowatt hour </a:t>
            </a:r>
            <a:r>
              <a:rPr lang="en-US" altLang="en-US" dirty="0">
                <a:solidFill>
                  <a:srgbClr val="FF0000"/>
                </a:solidFill>
              </a:rPr>
              <a:t>(kWh) of energy. </a:t>
            </a:r>
          </a:p>
        </p:txBody>
      </p:sp>
    </p:spTree>
    <p:extLst>
      <p:ext uri="{BB962C8B-B14F-4D97-AF65-F5344CB8AC3E}">
        <p14:creationId xmlns:p14="http://schemas.microsoft.com/office/powerpoint/2010/main" val="8903060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3037E0B-C64E-445C-94F3-EF5309B50273}" type="slidenum">
              <a:rPr lang="en-US" altLang="en-US"/>
              <a:pPr eaLnBrk="1" hangingPunct="1"/>
              <a:t>25</a:t>
            </a:fld>
            <a:endParaRPr lang="en-US" altLang="en-US"/>
          </a:p>
        </p:txBody>
      </p:sp>
      <p:sp>
        <p:nvSpPr>
          <p:cNvPr id="18437" name="Rectangle 2"/>
          <p:cNvSpPr>
            <a:spLocks noGrp="1" noChangeArrowheads="1"/>
          </p:cNvSpPr>
          <p:nvPr>
            <p:ph type="title"/>
          </p:nvPr>
        </p:nvSpPr>
        <p:spPr>
          <a:xfrm>
            <a:off x="1981200" y="117476"/>
            <a:ext cx="8229600" cy="722313"/>
          </a:xfrm>
        </p:spPr>
        <p:txBody>
          <a:bodyPr/>
          <a:lstStyle/>
          <a:p>
            <a:pPr eaLnBrk="1" hangingPunct="1"/>
            <a:r>
              <a:rPr lang="en-US" altLang="en-US" sz="2800" b="1" i="1" dirty="0"/>
              <a:t>Wind Turbine – Blade Design</a:t>
            </a:r>
          </a:p>
        </p:txBody>
      </p:sp>
      <p:sp>
        <p:nvSpPr>
          <p:cNvPr id="99331" name="Rectangle 3"/>
          <p:cNvSpPr>
            <a:spLocks noChangeArrowheads="1"/>
          </p:cNvSpPr>
          <p:nvPr/>
        </p:nvSpPr>
        <p:spPr bwMode="auto">
          <a:xfrm>
            <a:off x="967582" y="1843695"/>
            <a:ext cx="6232288"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a:solidFill>
                  <a:srgbClr val="FF0000"/>
                </a:solidFill>
              </a:rPr>
              <a:t>A rotor with an even number of blades will cause stability problems for a wind turbine. The reason is that at the very moment when the uppermost blade bends backwards, because it gets the maximum power from the wind, the lower most blade passes into the wind shade in front of the tower. This produces uneven forces on the rotor shaft and rotor blade.</a:t>
            </a:r>
            <a:r>
              <a:rPr lang="en-US" altLang="en-US" dirty="0">
                <a:solidFill>
                  <a:srgbClr val="FF0000"/>
                </a:solidFill>
              </a:rPr>
              <a:t> </a:t>
            </a:r>
            <a:endParaRPr lang="en-US" altLang="en-US" dirty="0" smtClean="0">
              <a:solidFill>
                <a:srgbClr val="FF0000"/>
              </a:solidFill>
            </a:endParaRPr>
          </a:p>
          <a:p>
            <a:pPr eaLnBrk="1" hangingPunct="1"/>
            <a:endParaRPr lang="en-US" altLang="en-US" dirty="0">
              <a:solidFill>
                <a:srgbClr val="FF0000"/>
              </a:solidFill>
            </a:endParaRPr>
          </a:p>
        </p:txBody>
      </p:sp>
      <p:sp>
        <p:nvSpPr>
          <p:cNvPr id="18439" name="Rectangle 4"/>
          <p:cNvSpPr>
            <a:spLocks noChangeArrowheads="1"/>
          </p:cNvSpPr>
          <p:nvPr/>
        </p:nvSpPr>
        <p:spPr bwMode="auto">
          <a:xfrm>
            <a:off x="2100264" y="1212850"/>
            <a:ext cx="4421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solidFill>
                  <a:srgbClr val="FF0000"/>
                </a:solidFill>
              </a:rPr>
              <a:t>Even or Odd Number of Blades</a:t>
            </a:r>
          </a:p>
        </p:txBody>
      </p:sp>
      <p:pic>
        <p:nvPicPr>
          <p:cNvPr id="2053" name="Picture 5" descr="Image result for wind turbine pictures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828" y="1068661"/>
            <a:ext cx="4630610" cy="4630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46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dissolve">
                                      <p:cBhvr>
                                        <p:cTn id="7" dur="1000"/>
                                        <p:tgtEl>
                                          <p:spTgt spid="99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749B35-A64E-46BD-948F-08F3B6CDBB96}" type="slidenum">
              <a:rPr lang="en-US" altLang="en-US"/>
              <a:pPr eaLnBrk="1" hangingPunct="1"/>
              <a:t>26</a:t>
            </a:fld>
            <a:endParaRPr lang="en-US" altLang="en-US"/>
          </a:p>
        </p:txBody>
      </p:sp>
      <p:sp>
        <p:nvSpPr>
          <p:cNvPr id="20485" name="Rectangle 2"/>
          <p:cNvSpPr>
            <a:spLocks noGrp="1" noChangeArrowheads="1"/>
          </p:cNvSpPr>
          <p:nvPr>
            <p:ph type="title"/>
          </p:nvPr>
        </p:nvSpPr>
        <p:spPr>
          <a:xfrm>
            <a:off x="1981200" y="274639"/>
            <a:ext cx="8229600" cy="706437"/>
          </a:xfrm>
        </p:spPr>
        <p:txBody>
          <a:bodyPr/>
          <a:lstStyle/>
          <a:p>
            <a:pPr eaLnBrk="1" hangingPunct="1"/>
            <a:r>
              <a:rPr lang="en-US" altLang="en-US" sz="2800" b="1" i="1" dirty="0"/>
              <a:t>Wind Turbine – Blade Design (Shape)</a:t>
            </a:r>
          </a:p>
        </p:txBody>
      </p:sp>
      <p:sp>
        <p:nvSpPr>
          <p:cNvPr id="20486" name="Rectangle 3"/>
          <p:cNvSpPr>
            <a:spLocks noChangeArrowheads="1"/>
          </p:cNvSpPr>
          <p:nvPr/>
        </p:nvSpPr>
        <p:spPr bwMode="auto">
          <a:xfrm>
            <a:off x="1704632" y="1441110"/>
            <a:ext cx="79375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i="1" dirty="0">
                <a:solidFill>
                  <a:srgbClr val="FF0000"/>
                </a:solidFill>
              </a:rPr>
              <a:t>Rotor blades for wind turbines are always twisted</a:t>
            </a:r>
            <a:r>
              <a:rPr lang="en-US" altLang="en-US" sz="2200" dirty="0" smtClean="0">
                <a:solidFill>
                  <a:srgbClr val="FF0000"/>
                </a:solidFill>
              </a:rPr>
              <a:t>.</a:t>
            </a:r>
          </a:p>
          <a:p>
            <a:endParaRPr lang="en-US" altLang="en-US" sz="2200" dirty="0">
              <a:solidFill>
                <a:srgbClr val="FF0000"/>
              </a:solidFill>
            </a:endParaRPr>
          </a:p>
          <a:p>
            <a:r>
              <a:rPr lang="en-US" altLang="en-US" sz="2200" dirty="0" smtClean="0">
                <a:solidFill>
                  <a:srgbClr val="FF0000"/>
                </a:solidFill>
              </a:rPr>
              <a:t>Seen </a:t>
            </a:r>
            <a:r>
              <a:rPr lang="en-US" altLang="en-US" sz="2200" dirty="0">
                <a:solidFill>
                  <a:srgbClr val="FF0000"/>
                </a:solidFill>
              </a:rPr>
              <a:t>from the rotor blade, the wind will be coming from a much steeper angle (more from the general wind direction in the landscape), as you move towards the root of the blade, and the center of the rotor. </a:t>
            </a:r>
            <a:endParaRPr lang="en-US" altLang="en-US" sz="2200" dirty="0" smtClean="0">
              <a:solidFill>
                <a:srgbClr val="FF0000"/>
              </a:solidFill>
            </a:endParaRPr>
          </a:p>
          <a:p>
            <a:endParaRPr lang="en-US" altLang="en-US" sz="2200" dirty="0">
              <a:solidFill>
                <a:srgbClr val="FF0000"/>
              </a:solidFill>
            </a:endParaRPr>
          </a:p>
          <a:p>
            <a:r>
              <a:rPr lang="en-US" altLang="en-US" sz="2200" dirty="0" smtClean="0">
                <a:solidFill>
                  <a:srgbClr val="FF0000"/>
                </a:solidFill>
              </a:rPr>
              <a:t>A </a:t>
            </a:r>
            <a:r>
              <a:rPr lang="en-US" altLang="en-US" sz="2200" dirty="0">
                <a:solidFill>
                  <a:srgbClr val="FF0000"/>
                </a:solidFill>
              </a:rPr>
              <a:t>rotor blade will stop giving lift (stall), if the blade is hit at an angle of attack which is too steep. </a:t>
            </a:r>
            <a:endParaRPr lang="en-US" altLang="en-US" sz="2200" dirty="0" smtClean="0">
              <a:solidFill>
                <a:srgbClr val="FF0000"/>
              </a:solidFill>
            </a:endParaRPr>
          </a:p>
          <a:p>
            <a:endParaRPr lang="en-US" altLang="en-US" sz="2200" dirty="0">
              <a:solidFill>
                <a:srgbClr val="FF0000"/>
              </a:solidFill>
            </a:endParaRPr>
          </a:p>
          <a:p>
            <a:r>
              <a:rPr lang="en-US" altLang="en-US" sz="2200" dirty="0" smtClean="0">
                <a:solidFill>
                  <a:srgbClr val="FF0000"/>
                </a:solidFill>
              </a:rPr>
              <a:t>An </a:t>
            </a:r>
            <a:r>
              <a:rPr lang="en-US" altLang="en-US" sz="2200" dirty="0">
                <a:solidFill>
                  <a:srgbClr val="FF0000"/>
                </a:solidFill>
              </a:rPr>
              <a:t>optimal angle of attack throughout the length of the </a:t>
            </a:r>
            <a:r>
              <a:rPr lang="en-US" altLang="en-US" sz="2200" dirty="0" smtClean="0">
                <a:solidFill>
                  <a:srgbClr val="FF0000"/>
                </a:solidFill>
              </a:rPr>
              <a:t>blade is achieved by twisting</a:t>
            </a:r>
            <a:r>
              <a:rPr lang="en-US" altLang="en-US" sz="2000" dirty="0" smtClean="0">
                <a:solidFill>
                  <a:srgbClr val="FF0000"/>
                </a:solidFill>
              </a:rPr>
              <a:t>.</a:t>
            </a:r>
            <a:endParaRPr lang="en-US" altLang="en-US" sz="2000" dirty="0">
              <a:solidFill>
                <a:srgbClr val="FF0000"/>
              </a:solidFill>
            </a:endParaRPr>
          </a:p>
        </p:txBody>
      </p:sp>
    </p:spTree>
    <p:extLst>
      <p:ext uri="{BB962C8B-B14F-4D97-AF65-F5344CB8AC3E}">
        <p14:creationId xmlns:p14="http://schemas.microsoft.com/office/powerpoint/2010/main" val="24180483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34673D6-9DB7-4C3D-823D-B2273D240B89}" type="slidenum">
              <a:rPr lang="en-US" altLang="en-US"/>
              <a:pPr eaLnBrk="1" hangingPunct="1"/>
              <a:t>27</a:t>
            </a:fld>
            <a:endParaRPr lang="en-US" altLang="en-US"/>
          </a:p>
        </p:txBody>
      </p:sp>
      <p:pic>
        <p:nvPicPr>
          <p:cNvPr id="21509" name="Picture 2" descr="BladeSections"/>
          <p:cNvPicPr>
            <a:picLocks noChangeAspect="1" noChangeArrowheads="1"/>
          </p:cNvPicPr>
          <p:nvPr/>
        </p:nvPicPr>
        <p:blipFill>
          <a:blip r:embed="rId2">
            <a:extLst>
              <a:ext uri="{28A0092B-C50C-407E-A947-70E740481C1C}">
                <a14:useLocalDpi xmlns:a14="http://schemas.microsoft.com/office/drawing/2010/main" val="0"/>
              </a:ext>
            </a:extLst>
          </a:blip>
          <a:srcRect t="3621" b="23399"/>
          <a:stretch>
            <a:fillRect/>
          </a:stretch>
        </p:blipFill>
        <p:spPr bwMode="auto">
          <a:xfrm>
            <a:off x="3221831" y="1770045"/>
            <a:ext cx="5748337"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3"/>
          <p:cNvSpPr txBox="1">
            <a:spLocks noChangeArrowheads="1"/>
          </p:cNvSpPr>
          <p:nvPr/>
        </p:nvSpPr>
        <p:spPr bwMode="auto">
          <a:xfrm>
            <a:off x="2193925" y="1144588"/>
            <a:ext cx="4541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dirty="0"/>
              <a:t>5-station design as seen from the tip</a:t>
            </a:r>
          </a:p>
        </p:txBody>
      </p:sp>
      <p:sp>
        <p:nvSpPr>
          <p:cNvPr id="21511" name="Rectangle 4"/>
          <p:cNvSpPr>
            <a:spLocks noGrp="1" noChangeArrowheads="1"/>
          </p:cNvSpPr>
          <p:nvPr>
            <p:ph type="title"/>
          </p:nvPr>
        </p:nvSpPr>
        <p:spPr>
          <a:xfrm>
            <a:off x="1981200" y="-3175"/>
            <a:ext cx="8229600" cy="655638"/>
          </a:xfrm>
        </p:spPr>
        <p:txBody>
          <a:bodyPr/>
          <a:lstStyle/>
          <a:p>
            <a:r>
              <a:rPr lang="en-US" altLang="en-US" sz="2800" b="1" i="1"/>
              <a:t>Wind Turbine – Blade Design</a:t>
            </a:r>
          </a:p>
        </p:txBody>
      </p:sp>
      <p:sp>
        <p:nvSpPr>
          <p:cNvPr id="21512" name="Text Box 5"/>
          <p:cNvSpPr txBox="1">
            <a:spLocks noChangeArrowheads="1"/>
          </p:cNvSpPr>
          <p:nvPr/>
        </p:nvSpPr>
        <p:spPr bwMode="auto">
          <a:xfrm>
            <a:off x="1874838" y="717551"/>
            <a:ext cx="431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a:solidFill>
                  <a:srgbClr val="FF0000"/>
                </a:solidFill>
              </a:rPr>
              <a:t>Blade size and shape</a:t>
            </a:r>
          </a:p>
        </p:txBody>
      </p:sp>
      <p:sp>
        <p:nvSpPr>
          <p:cNvPr id="21513" name="Text Box 6"/>
          <p:cNvSpPr txBox="1">
            <a:spLocks noChangeArrowheads="1"/>
          </p:cNvSpPr>
          <p:nvPr/>
        </p:nvSpPr>
        <p:spPr bwMode="auto">
          <a:xfrm>
            <a:off x="7138988" y="885825"/>
            <a:ext cx="188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dirty="0"/>
              <a:t>Last profile next to the hub</a:t>
            </a:r>
          </a:p>
        </p:txBody>
      </p:sp>
      <p:sp>
        <p:nvSpPr>
          <p:cNvPr id="21514" name="Line 7"/>
          <p:cNvSpPr>
            <a:spLocks noChangeShapeType="1"/>
          </p:cNvSpPr>
          <p:nvPr/>
        </p:nvSpPr>
        <p:spPr bwMode="auto">
          <a:xfrm flipH="1">
            <a:off x="6838951" y="1514475"/>
            <a:ext cx="671513" cy="58578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21515" name="Text Box 8"/>
          <p:cNvSpPr txBox="1">
            <a:spLocks noChangeArrowheads="1"/>
          </p:cNvSpPr>
          <p:nvPr/>
        </p:nvSpPr>
        <p:spPr bwMode="auto">
          <a:xfrm>
            <a:off x="3390900" y="3467100"/>
            <a:ext cx="188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a:solidFill>
                  <a:srgbClr val="0000FF"/>
                </a:solidFill>
              </a:rPr>
              <a:t>First profile at the tip</a:t>
            </a:r>
          </a:p>
        </p:txBody>
      </p:sp>
      <p:sp>
        <p:nvSpPr>
          <p:cNvPr id="21516" name="Line 9"/>
          <p:cNvSpPr>
            <a:spLocks noChangeShapeType="1"/>
          </p:cNvSpPr>
          <p:nvPr/>
        </p:nvSpPr>
        <p:spPr bwMode="auto">
          <a:xfrm flipV="1">
            <a:off x="4710113" y="3700463"/>
            <a:ext cx="671512" cy="17145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Tree>
    <p:extLst>
      <p:ext uri="{BB962C8B-B14F-4D97-AF65-F5344CB8AC3E}">
        <p14:creationId xmlns:p14="http://schemas.microsoft.com/office/powerpoint/2010/main" val="14934926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8AAF15F-D88C-4431-877D-A11BC04A0BC4}" type="slidenum">
              <a:rPr lang="en-US" altLang="en-US"/>
              <a:pPr eaLnBrk="1" hangingPunct="1"/>
              <a:t>28</a:t>
            </a:fld>
            <a:endParaRPr lang="en-US" altLang="en-US"/>
          </a:p>
        </p:txBody>
      </p:sp>
      <p:sp>
        <p:nvSpPr>
          <p:cNvPr id="22533" name="Rectangle 4"/>
          <p:cNvSpPr>
            <a:spLocks noGrp="1" noChangeArrowheads="1"/>
          </p:cNvSpPr>
          <p:nvPr>
            <p:ph type="title"/>
          </p:nvPr>
        </p:nvSpPr>
        <p:spPr>
          <a:xfrm>
            <a:off x="1981200" y="103188"/>
            <a:ext cx="8229600" cy="615950"/>
          </a:xfrm>
        </p:spPr>
        <p:txBody>
          <a:bodyPr/>
          <a:lstStyle/>
          <a:p>
            <a:pPr eaLnBrk="1" hangingPunct="1"/>
            <a:r>
              <a:rPr lang="en-US" altLang="en-US" sz="2800" b="1" i="1" dirty="0"/>
              <a:t>Power Generated by Wind Turbine</a:t>
            </a:r>
          </a:p>
        </p:txBody>
      </p:sp>
      <p:pic>
        <p:nvPicPr>
          <p:cNvPr id="22534" name="Picture 5"/>
          <p:cNvPicPr>
            <a:picLocks noChangeAspect="1" noChangeArrowheads="1"/>
          </p:cNvPicPr>
          <p:nvPr/>
        </p:nvPicPr>
        <p:blipFill>
          <a:blip r:embed="rId3">
            <a:extLst>
              <a:ext uri="{28A0092B-C50C-407E-A947-70E740481C1C}">
                <a14:useLocalDpi xmlns:a14="http://schemas.microsoft.com/office/drawing/2010/main" val="0"/>
              </a:ext>
            </a:extLst>
          </a:blip>
          <a:srcRect l="8109" t="4056" r="5405" b="1613"/>
          <a:stretch>
            <a:fillRect/>
          </a:stretch>
        </p:blipFill>
        <p:spPr bwMode="auto">
          <a:xfrm>
            <a:off x="1256651" y="1278344"/>
            <a:ext cx="8954149" cy="358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335557" y="1749610"/>
            <a:ext cx="2681288" cy="2032000"/>
            <a:chOff x="798" y="1660"/>
            <a:chExt cx="1689" cy="1280"/>
          </a:xfrm>
        </p:grpSpPr>
        <p:sp>
          <p:nvSpPr>
            <p:cNvPr id="22541" name="Text Box 6"/>
            <p:cNvSpPr txBox="1">
              <a:spLocks noChangeArrowheads="1"/>
            </p:cNvSpPr>
            <p:nvPr/>
          </p:nvSpPr>
          <p:spPr bwMode="auto">
            <a:xfrm>
              <a:off x="798" y="1660"/>
              <a:ext cx="9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a:solidFill>
                    <a:srgbClr val="FF0000"/>
                  </a:solidFill>
                </a:rPr>
                <a:t>Swept area</a:t>
              </a:r>
            </a:p>
          </p:txBody>
        </p:sp>
        <p:sp>
          <p:nvSpPr>
            <p:cNvPr id="22542" name="Oval 8"/>
            <p:cNvSpPr>
              <a:spLocks noChangeArrowheads="1"/>
            </p:cNvSpPr>
            <p:nvPr/>
          </p:nvSpPr>
          <p:spPr bwMode="auto">
            <a:xfrm>
              <a:off x="1835" y="2317"/>
              <a:ext cx="652" cy="623"/>
            </a:xfrm>
            <a:prstGeom prst="ellipse">
              <a:avLst/>
            </a:prstGeom>
            <a:solidFill>
              <a:srgbClr val="0066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22543" name="Line 7"/>
            <p:cNvSpPr>
              <a:spLocks noChangeShapeType="1"/>
            </p:cNvSpPr>
            <p:nvPr/>
          </p:nvSpPr>
          <p:spPr bwMode="auto">
            <a:xfrm>
              <a:off x="1134" y="1900"/>
              <a:ext cx="701" cy="54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grpSp>
      <p:sp>
        <p:nvSpPr>
          <p:cNvPr id="22536" name="Text Box 9"/>
          <p:cNvSpPr txBox="1">
            <a:spLocks noChangeArrowheads="1"/>
          </p:cNvSpPr>
          <p:nvPr/>
        </p:nvSpPr>
        <p:spPr bwMode="auto">
          <a:xfrm>
            <a:off x="8692413" y="3629211"/>
            <a:ext cx="960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400" b="1">
                <a:solidFill>
                  <a:srgbClr val="0000FF"/>
                </a:solidFill>
              </a:rPr>
              <a:t>Diameter</a:t>
            </a:r>
          </a:p>
        </p:txBody>
      </p:sp>
      <p:sp>
        <p:nvSpPr>
          <p:cNvPr id="22537" name="Text Box 10"/>
          <p:cNvSpPr txBox="1">
            <a:spLocks noChangeArrowheads="1"/>
          </p:cNvSpPr>
          <p:nvPr/>
        </p:nvSpPr>
        <p:spPr bwMode="auto">
          <a:xfrm>
            <a:off x="7495439" y="3895911"/>
            <a:ext cx="1031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400" b="1" dirty="0">
                <a:solidFill>
                  <a:srgbClr val="0000FF"/>
                </a:solidFill>
              </a:rPr>
              <a:t>Elevation</a:t>
            </a:r>
          </a:p>
        </p:txBody>
      </p:sp>
      <p:sp>
        <p:nvSpPr>
          <p:cNvPr id="22538" name="Line 11"/>
          <p:cNvSpPr>
            <a:spLocks noChangeShapeType="1"/>
          </p:cNvSpPr>
          <p:nvPr/>
        </p:nvSpPr>
        <p:spPr bwMode="auto">
          <a:xfrm flipH="1" flipV="1">
            <a:off x="7752613" y="3624449"/>
            <a:ext cx="228600" cy="2286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22539" name="Line 12"/>
          <p:cNvSpPr>
            <a:spLocks noChangeShapeType="1"/>
          </p:cNvSpPr>
          <p:nvPr/>
        </p:nvSpPr>
        <p:spPr bwMode="auto">
          <a:xfrm flipH="1" flipV="1">
            <a:off x="8146311" y="3336704"/>
            <a:ext cx="541339" cy="40204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 name="Rectangle 2"/>
          <p:cNvSpPr>
            <a:spLocks noChangeArrowheads="1"/>
          </p:cNvSpPr>
          <p:nvPr/>
        </p:nvSpPr>
        <p:spPr bwMode="auto">
          <a:xfrm>
            <a:off x="1213402" y="4984665"/>
            <a:ext cx="9040646"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effectLst/>
                <a:latin typeface="Arial" panose="020B0604020202020204" pitchFamily="34" charset="0"/>
                <a:ea typeface="Arial Unicode MS" panose="020B0604020202020204" pitchFamily="34" charset="-128"/>
                <a:cs typeface="Arial" panose="020B0604020202020204" pitchFamily="34" charset="0"/>
              </a:rPr>
              <a:t>Due to air flow restriction and turbulence, a turbine with fewer blades is usually more effective than a turbine with many blades. Using many blades makes it more difficult to control balance </a:t>
            </a:r>
            <a:r>
              <a:rPr kumimoji="0" lang="en-US" altLang="en-US" sz="2000" b="0" i="0" u="none" strike="noStrike" cap="none" normalizeH="0" baseline="0" dirty="0" smtClean="0">
                <a:ln>
                  <a:noFill/>
                </a:ln>
                <a:effectLst/>
                <a:latin typeface="Arial" panose="020B0604020202020204" pitchFamily="34" charset="0"/>
                <a:ea typeface="Arial" panose="020B0604020202020204" pitchFamily="34" charset="0"/>
                <a:cs typeface="Arial" panose="020B0604020202020204" pitchFamily="34" charset="0"/>
              </a:rPr>
              <a:t>and harmonic vibrations, which can result in excessive noise and premature failure of wind turbine parts.</a:t>
            </a:r>
            <a:endParaRPr kumimoji="0" lang="en-CA" altLang="en-US" sz="20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11858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27A8DC2-AFFF-4D13-B6CF-CFAA566838E7}" type="slidenum">
              <a:rPr lang="en-US" altLang="en-US"/>
              <a:pPr eaLnBrk="1" hangingPunct="1"/>
              <a:t>29</a:t>
            </a:fld>
            <a:endParaRPr lang="en-US" altLang="en-US"/>
          </a:p>
        </p:txBody>
      </p:sp>
      <p:sp>
        <p:nvSpPr>
          <p:cNvPr id="24581" name="Rectangle 4"/>
          <p:cNvSpPr>
            <a:spLocks noGrp="1" noChangeArrowheads="1"/>
          </p:cNvSpPr>
          <p:nvPr>
            <p:ph type="title"/>
          </p:nvPr>
        </p:nvSpPr>
        <p:spPr>
          <a:xfrm>
            <a:off x="1981200" y="274638"/>
            <a:ext cx="8229600" cy="715962"/>
          </a:xfrm>
        </p:spPr>
        <p:txBody>
          <a:bodyPr/>
          <a:lstStyle/>
          <a:p>
            <a:pPr eaLnBrk="1" hangingPunct="1"/>
            <a:r>
              <a:rPr lang="en-US" altLang="en-US" sz="2800" b="1" i="1" dirty="0"/>
              <a:t>Theoretical Power Generated by Wind Turbine</a:t>
            </a:r>
          </a:p>
        </p:txBody>
      </p:sp>
      <p:sp>
        <p:nvSpPr>
          <p:cNvPr id="24582" name="Text Box 6"/>
          <p:cNvSpPr txBox="1">
            <a:spLocks noChangeArrowheads="1"/>
          </p:cNvSpPr>
          <p:nvPr/>
        </p:nvSpPr>
        <p:spPr bwMode="auto">
          <a:xfrm>
            <a:off x="4570413" y="1098551"/>
            <a:ext cx="3549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a:t>Power = ½ (</a:t>
            </a:r>
            <a:r>
              <a:rPr lang="el-GR" altLang="en-US" sz="2000" i="1" dirty="0"/>
              <a:t>ρ</a:t>
            </a:r>
            <a:r>
              <a:rPr lang="en-US" altLang="en-US" sz="2000" dirty="0"/>
              <a:t>)(A)(V)</a:t>
            </a:r>
            <a:r>
              <a:rPr lang="en-US" altLang="en-US" sz="2000" baseline="42000" dirty="0"/>
              <a:t>3</a:t>
            </a:r>
            <a:endParaRPr lang="el-GR" altLang="en-US" sz="2000" baseline="42000" dirty="0"/>
          </a:p>
        </p:txBody>
      </p:sp>
      <p:sp>
        <p:nvSpPr>
          <p:cNvPr id="24583" name="Rectangle 8"/>
          <p:cNvSpPr>
            <a:spLocks noChangeArrowheads="1"/>
          </p:cNvSpPr>
          <p:nvPr/>
        </p:nvSpPr>
        <p:spPr bwMode="auto">
          <a:xfrm>
            <a:off x="2498726" y="2047876"/>
            <a:ext cx="350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t>A</a:t>
            </a:r>
            <a:r>
              <a:rPr lang="en-US" altLang="en-US" i="1" dirty="0"/>
              <a:t> = </a:t>
            </a:r>
            <a:r>
              <a:rPr lang="en-US" altLang="en-US" dirty="0"/>
              <a:t>swept area = </a:t>
            </a:r>
            <a:r>
              <a:rPr lang="en-US" altLang="en-US" sz="2000" dirty="0">
                <a:sym typeface="Symbol" panose="05050102010706020507" pitchFamily="18" charset="2"/>
              </a:rPr>
              <a:t></a:t>
            </a:r>
            <a:r>
              <a:rPr lang="en-US" altLang="en-US" dirty="0"/>
              <a:t>(radius)</a:t>
            </a:r>
            <a:r>
              <a:rPr lang="en-US" altLang="en-US" baseline="42000" dirty="0"/>
              <a:t>2</a:t>
            </a:r>
            <a:r>
              <a:rPr lang="en-US" altLang="en-US" dirty="0"/>
              <a:t>,  m</a:t>
            </a:r>
            <a:r>
              <a:rPr lang="en-US" altLang="en-US" baseline="42000" dirty="0"/>
              <a:t>2</a:t>
            </a:r>
            <a:r>
              <a:rPr lang="en-US" altLang="en-US" dirty="0"/>
              <a:t> </a:t>
            </a:r>
            <a:endParaRPr lang="en-US" altLang="en-US" baseline="42000" dirty="0"/>
          </a:p>
        </p:txBody>
      </p:sp>
      <p:sp>
        <p:nvSpPr>
          <p:cNvPr id="24584" name="Rectangle 9"/>
          <p:cNvSpPr>
            <a:spLocks noChangeArrowheads="1"/>
          </p:cNvSpPr>
          <p:nvPr/>
        </p:nvSpPr>
        <p:spPr bwMode="auto">
          <a:xfrm>
            <a:off x="2498725" y="2498726"/>
            <a:ext cx="2781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t>V</a:t>
            </a:r>
            <a:r>
              <a:rPr lang="en-US" altLang="en-US" i="1" dirty="0"/>
              <a:t> = </a:t>
            </a:r>
            <a:r>
              <a:rPr lang="en-US" altLang="en-US" dirty="0"/>
              <a:t>Wind Velocity, m/sec.</a:t>
            </a:r>
            <a:endParaRPr lang="en-US" altLang="en-US" baseline="42000" dirty="0"/>
          </a:p>
        </p:txBody>
      </p:sp>
      <p:sp>
        <p:nvSpPr>
          <p:cNvPr id="54286" name="Text Box 14"/>
          <p:cNvSpPr txBox="1">
            <a:spLocks noChangeArrowheads="1"/>
          </p:cNvSpPr>
          <p:nvPr/>
        </p:nvSpPr>
        <p:spPr bwMode="auto">
          <a:xfrm>
            <a:off x="1580893" y="4747785"/>
            <a:ext cx="7993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l-GR" altLang="en-US" i="1" dirty="0"/>
              <a:t>ρ</a:t>
            </a:r>
            <a:r>
              <a:rPr lang="en-US" altLang="en-US" dirty="0"/>
              <a:t>  = </a:t>
            </a:r>
            <a:r>
              <a:rPr lang="en-US" altLang="en-US" dirty="0" smtClean="0"/>
              <a:t>1.25 </a:t>
            </a:r>
            <a:r>
              <a:rPr lang="en-US" altLang="en-US" dirty="0"/>
              <a:t>kg/m</a:t>
            </a:r>
            <a:r>
              <a:rPr lang="en-US" altLang="en-US" baseline="42000" dirty="0"/>
              <a:t>3</a:t>
            </a:r>
            <a:r>
              <a:rPr lang="en-US" altLang="en-US" dirty="0"/>
              <a:t> </a:t>
            </a:r>
            <a:r>
              <a:rPr lang="en-US" altLang="en-US" dirty="0" smtClean="0"/>
              <a:t>, </a:t>
            </a:r>
            <a:r>
              <a:rPr lang="en-US" altLang="en-US" dirty="0"/>
              <a:t>at </a:t>
            </a:r>
            <a:r>
              <a:rPr lang="en-US" altLang="en-US" dirty="0" smtClean="0"/>
              <a:t>100 </a:t>
            </a:r>
            <a:r>
              <a:rPr lang="en-US" altLang="en-US" dirty="0"/>
              <a:t>feet elevation and average wind velocity of </a:t>
            </a:r>
            <a:r>
              <a:rPr lang="en-US" altLang="en-US" dirty="0" smtClean="0"/>
              <a:t>10 m/s </a:t>
            </a:r>
            <a:r>
              <a:rPr lang="en-US" altLang="en-US" dirty="0"/>
              <a:t>at 50m tower height (turbines need a minimum </a:t>
            </a:r>
            <a:r>
              <a:rPr lang="en-US" altLang="en-US" dirty="0" smtClean="0"/>
              <a:t>of </a:t>
            </a:r>
            <a:r>
              <a:rPr lang="en-US" altLang="en-US" dirty="0"/>
              <a:t>6.25 </a:t>
            </a:r>
            <a:r>
              <a:rPr lang="en-US" altLang="en-US" dirty="0" smtClean="0"/>
              <a:t>m/s </a:t>
            </a:r>
            <a:r>
              <a:rPr lang="en-US" altLang="en-US" dirty="0"/>
              <a:t>wind velocity to generate power). </a:t>
            </a:r>
          </a:p>
        </p:txBody>
      </p:sp>
      <p:grpSp>
        <p:nvGrpSpPr>
          <p:cNvPr id="2" name="Group 21"/>
          <p:cNvGrpSpPr>
            <a:grpSpLocks/>
          </p:cNvGrpSpPr>
          <p:nvPr/>
        </p:nvGrpSpPr>
        <p:grpSpPr bwMode="auto">
          <a:xfrm>
            <a:off x="2498725" y="3140078"/>
            <a:ext cx="7024688" cy="1152524"/>
            <a:chOff x="608" y="2304"/>
            <a:chExt cx="4425" cy="726"/>
          </a:xfrm>
        </p:grpSpPr>
        <p:sp>
          <p:nvSpPr>
            <p:cNvPr id="24593" name="Rectangle 12"/>
            <p:cNvSpPr>
              <a:spLocks noChangeArrowheads="1"/>
            </p:cNvSpPr>
            <p:nvPr/>
          </p:nvSpPr>
          <p:spPr bwMode="auto">
            <a:xfrm>
              <a:off x="608" y="2797"/>
              <a:ext cx="26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l-GR" altLang="en-US" i="1" dirty="0"/>
                <a:t>ρ</a:t>
              </a:r>
              <a:r>
                <a:rPr lang="en-US" altLang="en-US" i="1" dirty="0"/>
                <a:t> = </a:t>
              </a:r>
              <a:r>
                <a:rPr lang="en-US" altLang="en-US" dirty="0" smtClean="0"/>
                <a:t>1.2</a:t>
              </a:r>
              <a:r>
                <a:rPr lang="en-US" altLang="en-US" i="1" dirty="0" smtClean="0"/>
                <a:t> </a:t>
              </a:r>
              <a:r>
                <a:rPr lang="en-US" altLang="en-US" dirty="0"/>
                <a:t>kg/m</a:t>
              </a:r>
              <a:r>
                <a:rPr lang="en-US" altLang="en-US" baseline="42000" dirty="0"/>
                <a:t>3</a:t>
              </a:r>
              <a:r>
                <a:rPr lang="en-US" altLang="en-US" dirty="0"/>
                <a:t>,  </a:t>
              </a:r>
              <a:r>
                <a:rPr lang="en-US" altLang="en-US" i="1" dirty="0"/>
                <a:t> </a:t>
              </a:r>
              <a:r>
                <a:rPr lang="en-US" altLang="en-US" dirty="0"/>
                <a:t>at</a:t>
              </a:r>
              <a:r>
                <a:rPr lang="en-US" altLang="en-US" i="1" dirty="0"/>
                <a:t> </a:t>
              </a:r>
              <a:r>
                <a:rPr lang="en-US" altLang="en-US" dirty="0"/>
                <a:t>1000 feet elevation</a:t>
              </a:r>
            </a:p>
          </p:txBody>
        </p:sp>
        <p:sp>
          <p:nvSpPr>
            <p:cNvPr id="24595" name="Text Box 16"/>
            <p:cNvSpPr txBox="1">
              <a:spLocks noChangeArrowheads="1"/>
            </p:cNvSpPr>
            <p:nvPr/>
          </p:nvSpPr>
          <p:spPr bwMode="auto">
            <a:xfrm>
              <a:off x="608" y="2304"/>
              <a:ext cx="4425"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l-GR" altLang="en-US" i="1" dirty="0"/>
                <a:t>ρ</a:t>
              </a:r>
              <a:r>
                <a:rPr lang="en-US" altLang="en-US" dirty="0"/>
                <a:t>  = </a:t>
              </a:r>
              <a:r>
                <a:rPr lang="en-US" altLang="en-US" dirty="0" smtClean="0"/>
                <a:t>1.275 </a:t>
              </a:r>
              <a:r>
                <a:rPr lang="en-US" altLang="en-US" dirty="0"/>
                <a:t>kg/m</a:t>
              </a:r>
              <a:r>
                <a:rPr lang="en-US" altLang="en-US" baseline="42000" dirty="0"/>
                <a:t>3</a:t>
              </a:r>
              <a:r>
                <a:rPr lang="en-US" altLang="en-US" dirty="0"/>
                <a:t> </a:t>
              </a:r>
              <a:r>
                <a:rPr lang="en-US" altLang="en-US" dirty="0" smtClean="0"/>
                <a:t>at standard temperature and pressure. </a:t>
              </a:r>
              <a:r>
                <a:rPr lang="en-US" altLang="en-US" dirty="0"/>
                <a:t>The average wind velocity is 5 mph at 50m tower </a:t>
              </a:r>
              <a:r>
                <a:rPr lang="en-US" altLang="en-US" dirty="0" smtClean="0"/>
                <a:t>height (example)</a:t>
              </a:r>
              <a:endParaRPr lang="en-US" altLang="en-US" dirty="0"/>
            </a:p>
          </p:txBody>
        </p:sp>
      </p:grpSp>
      <p:sp>
        <p:nvSpPr>
          <p:cNvPr id="24587" name="Rectangle 20"/>
          <p:cNvSpPr>
            <a:spLocks noChangeArrowheads="1"/>
          </p:cNvSpPr>
          <p:nvPr/>
        </p:nvSpPr>
        <p:spPr bwMode="auto">
          <a:xfrm>
            <a:off x="2498725" y="1655763"/>
            <a:ext cx="7531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l-GR" altLang="en-US" i="1" dirty="0"/>
              <a:t>ρ</a:t>
            </a:r>
            <a:r>
              <a:rPr lang="en-US" altLang="en-US" i="1" dirty="0"/>
              <a:t> = </a:t>
            </a:r>
            <a:r>
              <a:rPr lang="en-US" altLang="en-US" dirty="0"/>
              <a:t>Density of air = 1.2 kg/m</a:t>
            </a:r>
            <a:r>
              <a:rPr lang="en-US" altLang="en-US" baseline="42000" dirty="0"/>
              <a:t>3 </a:t>
            </a:r>
            <a:r>
              <a:rPr lang="en-US" altLang="en-US" dirty="0"/>
              <a:t>(.0745 </a:t>
            </a:r>
            <a:r>
              <a:rPr lang="en-US" altLang="en-US" dirty="0" err="1"/>
              <a:t>lb</a:t>
            </a:r>
            <a:r>
              <a:rPr lang="en-US" altLang="en-US" dirty="0"/>
              <a:t>/ft</a:t>
            </a:r>
            <a:r>
              <a:rPr lang="en-US" altLang="en-US" baseline="42000" dirty="0"/>
              <a:t>3</a:t>
            </a:r>
            <a:r>
              <a:rPr lang="en-US" altLang="en-US" dirty="0"/>
              <a:t>), at sea level, 20 </a:t>
            </a:r>
            <a:r>
              <a:rPr lang="en-US" altLang="en-US" baseline="42000" dirty="0" err="1"/>
              <a:t>o</a:t>
            </a:r>
            <a:r>
              <a:rPr lang="en-US" altLang="en-US" dirty="0" err="1"/>
              <a:t>C</a:t>
            </a:r>
            <a:r>
              <a:rPr lang="en-US" altLang="en-US" dirty="0"/>
              <a:t> and dry air</a:t>
            </a:r>
            <a:endParaRPr lang="en-US" altLang="en-US" baseline="42000" dirty="0"/>
          </a:p>
        </p:txBody>
      </p:sp>
      <p:sp>
        <p:nvSpPr>
          <p:cNvPr id="24592" name="Rectangle 26"/>
          <p:cNvSpPr>
            <a:spLocks noChangeArrowheads="1"/>
          </p:cNvSpPr>
          <p:nvPr/>
        </p:nvSpPr>
        <p:spPr bwMode="auto">
          <a:xfrm>
            <a:off x="4452939" y="1028701"/>
            <a:ext cx="2828925" cy="557213"/>
          </a:xfrm>
          <a:prstGeom prst="rect">
            <a:avLst/>
          </a:prstGeom>
          <a:noFill/>
          <a:ln w="57150" cmpd="thickThin">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Tree>
    <p:extLst>
      <p:ext uri="{BB962C8B-B14F-4D97-AF65-F5344CB8AC3E}">
        <p14:creationId xmlns:p14="http://schemas.microsoft.com/office/powerpoint/2010/main" val="4090963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286"/>
                                        </p:tgtEl>
                                        <p:attrNameLst>
                                          <p:attrName>style.visibility</p:attrName>
                                        </p:attrNameLst>
                                      </p:cBhvr>
                                      <p:to>
                                        <p:strVal val="visible"/>
                                      </p:to>
                                    </p:set>
                                    <p:animEffect transition="in" filter="fade">
                                      <p:cBhvr>
                                        <p:cTn id="12" dur="1000"/>
                                        <p:tgtEl>
                                          <p:spTgt spid="54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073BAFA-FF79-487B-9D5D-EEADCA7DF359}" type="slidenum">
              <a:rPr lang="en-US" altLang="en-US"/>
              <a:pPr eaLnBrk="1" hangingPunct="1"/>
              <a:t>3</a:t>
            </a:fld>
            <a:endParaRPr lang="en-US" altLang="en-US"/>
          </a:p>
        </p:txBody>
      </p:sp>
      <p:sp>
        <p:nvSpPr>
          <p:cNvPr id="4101" name="Rectangle 4"/>
          <p:cNvSpPr>
            <a:spLocks noGrp="1" noChangeArrowheads="1"/>
          </p:cNvSpPr>
          <p:nvPr>
            <p:ph type="title"/>
          </p:nvPr>
        </p:nvSpPr>
        <p:spPr>
          <a:xfrm>
            <a:off x="1981200" y="274638"/>
            <a:ext cx="8229600" cy="792162"/>
          </a:xfrm>
        </p:spPr>
        <p:txBody>
          <a:bodyPr/>
          <a:lstStyle/>
          <a:p>
            <a:pPr eaLnBrk="1" hangingPunct="1"/>
            <a:r>
              <a:rPr lang="en-US" altLang="en-US" sz="3200" b="1" i="1" dirty="0"/>
              <a:t>Wind Turbine</a:t>
            </a:r>
          </a:p>
        </p:txBody>
      </p:sp>
      <p:sp>
        <p:nvSpPr>
          <p:cNvPr id="4102" name="Rectangle 5"/>
          <p:cNvSpPr>
            <a:spLocks noChangeArrowheads="1"/>
          </p:cNvSpPr>
          <p:nvPr/>
        </p:nvSpPr>
        <p:spPr bwMode="auto">
          <a:xfrm>
            <a:off x="1097902" y="1476375"/>
            <a:ext cx="7848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solidFill>
                  <a:srgbClr val="FF0000"/>
                </a:solidFill>
              </a:rPr>
              <a:t>Wind energy is created when the atmosphere is heated unevenly by the Sun, some patches of air become warmer than others. These warm patches of air rise, other air rushes in to replace them – thus, wind blows.  </a:t>
            </a:r>
          </a:p>
        </p:txBody>
      </p:sp>
      <p:sp>
        <p:nvSpPr>
          <p:cNvPr id="4103" name="Rectangle 6"/>
          <p:cNvSpPr>
            <a:spLocks noChangeArrowheads="1"/>
          </p:cNvSpPr>
          <p:nvPr/>
        </p:nvSpPr>
        <p:spPr bwMode="auto">
          <a:xfrm>
            <a:off x="1097902" y="3882475"/>
            <a:ext cx="7772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solidFill>
                  <a:srgbClr val="FF0000"/>
                </a:solidFill>
              </a:rPr>
              <a:t>A wind turbine </a:t>
            </a:r>
            <a:r>
              <a:rPr lang="en-US" altLang="en-US" sz="2400" dirty="0" smtClean="0">
                <a:solidFill>
                  <a:srgbClr val="FF0000"/>
                </a:solidFill>
              </a:rPr>
              <a:t>transfers kinetic energy </a:t>
            </a:r>
            <a:r>
              <a:rPr lang="en-US" altLang="en-US" sz="2400" dirty="0">
                <a:solidFill>
                  <a:srgbClr val="FF0000"/>
                </a:solidFill>
              </a:rPr>
              <a:t>into a spinning shaft, which </a:t>
            </a:r>
            <a:r>
              <a:rPr lang="en-US" altLang="en-US" sz="2400" dirty="0" smtClean="0">
                <a:solidFill>
                  <a:srgbClr val="FF0000"/>
                </a:solidFill>
              </a:rPr>
              <a:t>(usually) </a:t>
            </a:r>
            <a:r>
              <a:rPr lang="en-US" altLang="en-US" sz="2400" dirty="0">
                <a:solidFill>
                  <a:srgbClr val="FF0000"/>
                </a:solidFill>
              </a:rPr>
              <a:t>turns a generator to produce electricity. The power in the wind that’s available for harvest depends on both the wind speed and the area that’s swept by the turbine blades.</a:t>
            </a:r>
          </a:p>
        </p:txBody>
      </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70302" y="368850"/>
            <a:ext cx="2742617" cy="4520391"/>
          </a:xfrm>
          <a:prstGeom prst="rect">
            <a:avLst/>
          </a:prstGeom>
          <a:noFill/>
          <a:ln>
            <a:noFill/>
          </a:ln>
        </p:spPr>
      </p:pic>
    </p:spTree>
    <p:extLst>
      <p:ext uri="{BB962C8B-B14F-4D97-AF65-F5344CB8AC3E}">
        <p14:creationId xmlns:p14="http://schemas.microsoft.com/office/powerpoint/2010/main" val="2909584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1000"/>
                                        <p:tgtEl>
                                          <p:spTgt spid="4103"/>
                                        </p:tgtEl>
                                      </p:cBhvr>
                                    </p:animEffect>
                                    <p:anim calcmode="lin" valueType="num">
                                      <p:cBhvr>
                                        <p:cTn id="8" dur="1000" fill="hold"/>
                                        <p:tgtEl>
                                          <p:spTgt spid="4103"/>
                                        </p:tgtEl>
                                        <p:attrNameLst>
                                          <p:attrName>ppt_x</p:attrName>
                                        </p:attrNameLst>
                                      </p:cBhvr>
                                      <p:tavLst>
                                        <p:tav tm="0">
                                          <p:val>
                                            <p:strVal val="#ppt_x"/>
                                          </p:val>
                                        </p:tav>
                                        <p:tav tm="100000">
                                          <p:val>
                                            <p:strVal val="#ppt_x"/>
                                          </p:val>
                                        </p:tav>
                                      </p:tavLst>
                                    </p:anim>
                                    <p:anim calcmode="lin" valueType="num">
                                      <p:cBhvr>
                                        <p:cTn id="9" dur="1000" fill="hold"/>
                                        <p:tgtEl>
                                          <p:spTgt spid="4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BCA017E-0DE3-4142-8606-5551DCB771BA}" type="slidenum">
              <a:rPr lang="en-US" altLang="en-US"/>
              <a:pPr eaLnBrk="1" hangingPunct="1"/>
              <a:t>30</a:t>
            </a:fld>
            <a:endParaRPr lang="en-US" altLang="en-US"/>
          </a:p>
        </p:txBody>
      </p:sp>
      <p:sp>
        <p:nvSpPr>
          <p:cNvPr id="25605" name="Rectangle 4"/>
          <p:cNvSpPr>
            <a:spLocks noGrp="1" noChangeArrowheads="1"/>
          </p:cNvSpPr>
          <p:nvPr>
            <p:ph type="title"/>
          </p:nvPr>
        </p:nvSpPr>
        <p:spPr>
          <a:xfrm>
            <a:off x="1981200" y="76201"/>
            <a:ext cx="8229600" cy="715963"/>
          </a:xfrm>
        </p:spPr>
        <p:txBody>
          <a:bodyPr/>
          <a:lstStyle/>
          <a:p>
            <a:pPr eaLnBrk="1" hangingPunct="1"/>
            <a:r>
              <a:rPr lang="en-US" altLang="en-US" sz="2800" b="1" i="1" dirty="0"/>
              <a:t>Wind Turbine Efficiency, </a:t>
            </a:r>
            <a:r>
              <a:rPr lang="el-GR" altLang="en-US" sz="2800" b="1" i="1" dirty="0">
                <a:latin typeface="Times New Roman" panose="02020603050405020304" pitchFamily="18" charset="0"/>
                <a:cs typeface="Times New Roman" panose="02020603050405020304" pitchFamily="18" charset="0"/>
              </a:rPr>
              <a:t>η</a:t>
            </a:r>
            <a:endParaRPr lang="en-US" altLang="en-US" sz="2800" b="1" i="1" dirty="0">
              <a:latin typeface="Times New Roman" panose="02020603050405020304" pitchFamily="18" charset="0"/>
              <a:cs typeface="Times New Roman" panose="02020603050405020304" pitchFamily="18" charset="0"/>
            </a:endParaRPr>
          </a:p>
        </p:txBody>
      </p:sp>
      <p:sp>
        <p:nvSpPr>
          <p:cNvPr id="25606" name="Rectangle 5"/>
          <p:cNvSpPr>
            <a:spLocks noChangeArrowheads="1"/>
          </p:cNvSpPr>
          <p:nvPr/>
        </p:nvSpPr>
        <p:spPr bwMode="auto">
          <a:xfrm>
            <a:off x="2390192" y="792164"/>
            <a:ext cx="76962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000" dirty="0"/>
              <a:t>The most energy that can be converted from the wind into electricity is a theoretical value </a:t>
            </a:r>
            <a:r>
              <a:rPr lang="en-US" sz="2000" dirty="0" smtClean="0"/>
              <a:t>of 59</a:t>
            </a:r>
            <a:r>
              <a:rPr lang="en-US" sz="2000" dirty="0"/>
              <a:t>%, called the </a:t>
            </a:r>
            <a:r>
              <a:rPr lang="en-US" sz="2000" b="1" dirty="0"/>
              <a:t>Betz limit</a:t>
            </a:r>
            <a:r>
              <a:rPr lang="en-US" sz="2000" dirty="0"/>
              <a:t>. </a:t>
            </a:r>
            <a:endParaRPr lang="en-US" sz="2000" dirty="0" smtClean="0"/>
          </a:p>
          <a:p>
            <a:endParaRPr lang="en-US" sz="2000" dirty="0"/>
          </a:p>
          <a:p>
            <a:r>
              <a:rPr lang="en-US" sz="2000" dirty="0" smtClean="0"/>
              <a:t>However</a:t>
            </a:r>
            <a:r>
              <a:rPr lang="en-US" sz="2000" dirty="0"/>
              <a:t>, many modern turbines run at only about half of this value due to mechanical and thermal losses, and other inefficiencies, such as electromagnetic losses in the generator stage. Emerging technologies are helping to constantly improve the efficiency of wind turbine generators</a:t>
            </a:r>
            <a:r>
              <a:rPr lang="en-US" sz="2000" dirty="0" smtClean="0"/>
              <a:t>.</a:t>
            </a:r>
          </a:p>
          <a:p>
            <a:endParaRPr lang="en-CA" sz="2000" dirty="0"/>
          </a:p>
          <a:p>
            <a:pPr eaLnBrk="1" hangingPunct="1"/>
            <a:r>
              <a:rPr lang="en-US" altLang="en-US" sz="2000" dirty="0" smtClean="0"/>
              <a:t>If </a:t>
            </a:r>
            <a:r>
              <a:rPr lang="en-US" altLang="en-US" sz="2000" dirty="0"/>
              <a:t>the blades were 100% efficient, a wind turbine would not work because the air, having given up all its energy, would entirely stop. In practice, the collection efficiency of a rotor is not as high as 59%. A more typical efficiency is 35% to 45%. </a:t>
            </a:r>
            <a:endParaRPr lang="en-US" altLang="en-US" sz="2000" dirty="0" smtClean="0"/>
          </a:p>
          <a:p>
            <a:pPr eaLnBrk="1" hangingPunct="1"/>
            <a:endParaRPr lang="en-US" altLang="en-US" sz="2000" dirty="0"/>
          </a:p>
          <a:p>
            <a:pPr eaLnBrk="1" hangingPunct="1"/>
            <a:r>
              <a:rPr lang="en-US" altLang="en-US" sz="2000" dirty="0" smtClean="0"/>
              <a:t>A </a:t>
            </a:r>
            <a:r>
              <a:rPr lang="en-US" altLang="en-US" sz="2000" dirty="0"/>
              <a:t>complete wind energy system, including rotor, transmission, generator, storage and other devices, which all have less than perfect efficiencies, will deliver between 10% and 30% of the original energy available in the wind.</a:t>
            </a:r>
          </a:p>
        </p:txBody>
      </p:sp>
      <p:sp>
        <p:nvSpPr>
          <p:cNvPr id="25607" name="Rectangle 6"/>
          <p:cNvSpPr>
            <a:spLocks noChangeArrowheads="1"/>
          </p:cNvSpPr>
          <p:nvPr/>
        </p:nvSpPr>
        <p:spPr bwMode="auto">
          <a:xfrm>
            <a:off x="463422" y="984057"/>
            <a:ext cx="165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i="1" dirty="0">
                <a:solidFill>
                  <a:srgbClr val="FF0000"/>
                </a:solidFill>
              </a:rPr>
              <a:t>Betz Limit</a:t>
            </a:r>
          </a:p>
        </p:txBody>
      </p:sp>
    </p:spTree>
    <p:extLst>
      <p:ext uri="{BB962C8B-B14F-4D97-AF65-F5344CB8AC3E}">
        <p14:creationId xmlns:p14="http://schemas.microsoft.com/office/powerpoint/2010/main" val="16168417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46005D3-7A51-41B5-AD16-7EF106C582D1}" type="slidenum">
              <a:rPr lang="en-US" altLang="en-US"/>
              <a:pPr eaLnBrk="1" hangingPunct="1"/>
              <a:t>31</a:t>
            </a:fld>
            <a:endParaRPr lang="en-US" altLang="en-US"/>
          </a:p>
        </p:txBody>
      </p:sp>
      <p:sp>
        <p:nvSpPr>
          <p:cNvPr id="26629" name="Rectangle 4"/>
          <p:cNvSpPr>
            <a:spLocks noGrp="1" noChangeArrowheads="1"/>
          </p:cNvSpPr>
          <p:nvPr>
            <p:ph type="title"/>
          </p:nvPr>
        </p:nvSpPr>
        <p:spPr>
          <a:xfrm>
            <a:off x="1981200" y="136526"/>
            <a:ext cx="8229600" cy="715963"/>
          </a:xfrm>
        </p:spPr>
        <p:txBody>
          <a:bodyPr/>
          <a:lstStyle/>
          <a:p>
            <a:pPr eaLnBrk="1" hangingPunct="1"/>
            <a:r>
              <a:rPr lang="en-US" altLang="en-US" sz="2800" b="1" i="1" dirty="0"/>
              <a:t>Power Generated by </a:t>
            </a:r>
            <a:r>
              <a:rPr lang="en-US" altLang="en-US" sz="2800" b="1" i="1" dirty="0" smtClean="0"/>
              <a:t>Wind Turbines</a:t>
            </a:r>
            <a:endParaRPr lang="en-US" altLang="en-US" sz="2800" b="1" i="1" dirty="0"/>
          </a:p>
        </p:txBody>
      </p:sp>
      <p:sp>
        <p:nvSpPr>
          <p:cNvPr id="26630" name="Rectangle 12"/>
          <p:cNvSpPr>
            <a:spLocks noChangeArrowheads="1"/>
          </p:cNvSpPr>
          <p:nvPr/>
        </p:nvSpPr>
        <p:spPr bwMode="auto">
          <a:xfrm>
            <a:off x="2498726" y="251936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solidFill>
                <a:srgbClr val="FFFF99"/>
              </a:solidFill>
            </a:endParaRPr>
          </a:p>
        </p:txBody>
      </p:sp>
      <p:sp>
        <p:nvSpPr>
          <p:cNvPr id="21" name="Text Box 6"/>
          <p:cNvSpPr txBox="1">
            <a:spLocks noChangeArrowheads="1"/>
          </p:cNvSpPr>
          <p:nvPr/>
        </p:nvSpPr>
        <p:spPr bwMode="auto">
          <a:xfrm>
            <a:off x="2443164" y="2474914"/>
            <a:ext cx="7773987" cy="3108543"/>
          </a:xfrm>
          <a:prstGeom prst="rect">
            <a:avLst/>
          </a:prstGeom>
          <a:noFill/>
          <a:ln w="9525">
            <a:noFill/>
            <a:miter lim="800000"/>
            <a:headEnd/>
            <a:tailEnd/>
          </a:ln>
        </p:spPr>
        <p:txBody>
          <a:bodyPr>
            <a:spAutoFit/>
          </a:bodyPr>
          <a:lstStyle/>
          <a:p>
            <a:pPr eaLnBrk="0" hangingPunct="0">
              <a:spcBef>
                <a:spcPct val="50000"/>
              </a:spcBef>
              <a:defRPr/>
            </a:pPr>
            <a:r>
              <a:rPr lang="en-US" sz="2000" dirty="0">
                <a:solidFill>
                  <a:srgbClr val="FF0000"/>
                </a:solidFill>
                <a:latin typeface="Arial" charset="0"/>
              </a:rPr>
              <a:t>Air density is lower at higher elevation.  For </a:t>
            </a:r>
            <a:r>
              <a:rPr lang="en-US" sz="2000" dirty="0" smtClean="0">
                <a:solidFill>
                  <a:srgbClr val="FF0000"/>
                </a:solidFill>
                <a:latin typeface="Arial" charset="0"/>
              </a:rPr>
              <a:t>100 </a:t>
            </a:r>
            <a:r>
              <a:rPr lang="en-US" sz="2000" dirty="0">
                <a:solidFill>
                  <a:srgbClr val="FF0000"/>
                </a:solidFill>
                <a:latin typeface="Arial" charset="0"/>
              </a:rPr>
              <a:t>feet above sea level, </a:t>
            </a:r>
            <a:r>
              <a:rPr lang="el-GR" sz="2000" dirty="0">
                <a:solidFill>
                  <a:srgbClr val="FF0000"/>
                </a:solidFill>
                <a:latin typeface="Arial" charset="0"/>
              </a:rPr>
              <a:t>ρ</a:t>
            </a:r>
            <a:r>
              <a:rPr lang="en-US" sz="2000" dirty="0">
                <a:solidFill>
                  <a:srgbClr val="FF0000"/>
                </a:solidFill>
                <a:latin typeface="Arial" charset="0"/>
              </a:rPr>
              <a:t>  is about  1.16 kg/m</a:t>
            </a:r>
            <a:r>
              <a:rPr lang="en-US" sz="2000" baseline="42000" dirty="0">
                <a:solidFill>
                  <a:srgbClr val="FF0000"/>
                </a:solidFill>
                <a:latin typeface="Arial" charset="0"/>
              </a:rPr>
              <a:t>3</a:t>
            </a:r>
          </a:p>
          <a:p>
            <a:pPr eaLnBrk="0" hangingPunct="0">
              <a:spcBef>
                <a:spcPct val="50000"/>
              </a:spcBef>
              <a:defRPr/>
            </a:pPr>
            <a:r>
              <a:rPr lang="en-US" sz="2000" dirty="0" smtClean="0">
                <a:solidFill>
                  <a:srgbClr val="FF0000"/>
                </a:solidFill>
                <a:latin typeface="Arial" charset="0"/>
              </a:rPr>
              <a:t>Power </a:t>
            </a:r>
            <a:r>
              <a:rPr lang="en-US" sz="2000" dirty="0">
                <a:solidFill>
                  <a:srgbClr val="FF0000"/>
                </a:solidFill>
                <a:latin typeface="Arial" charset="0"/>
              </a:rPr>
              <a:t>= ½ (</a:t>
            </a:r>
            <a:r>
              <a:rPr lang="el-GR" sz="2000" i="1" dirty="0">
                <a:solidFill>
                  <a:srgbClr val="FF0000"/>
                </a:solidFill>
                <a:latin typeface="Arial" charset="0"/>
                <a:cs typeface="Arial" charset="0"/>
              </a:rPr>
              <a:t>ρ</a:t>
            </a:r>
            <a:r>
              <a:rPr lang="en-US" sz="2000" dirty="0">
                <a:solidFill>
                  <a:srgbClr val="FF0000"/>
                </a:solidFill>
                <a:latin typeface="Arial" charset="0"/>
                <a:cs typeface="Arial" charset="0"/>
              </a:rPr>
              <a:t>)(A)(V)</a:t>
            </a:r>
            <a:r>
              <a:rPr lang="en-US" sz="2000" baseline="42000" dirty="0">
                <a:solidFill>
                  <a:srgbClr val="FF0000"/>
                </a:solidFill>
                <a:latin typeface="Arial" charset="0"/>
                <a:cs typeface="Arial" charset="0"/>
              </a:rPr>
              <a:t>3</a:t>
            </a:r>
            <a:r>
              <a:rPr lang="en-US" sz="2000" dirty="0">
                <a:solidFill>
                  <a:srgbClr val="FF0000"/>
                </a:solidFill>
                <a:latin typeface="Arial" charset="0"/>
              </a:rPr>
              <a:t> </a:t>
            </a:r>
            <a:r>
              <a:rPr lang="en-US" sz="2000" dirty="0">
                <a:solidFill>
                  <a:srgbClr val="FF0000"/>
                </a:solidFill>
                <a:latin typeface="Times New Roman" pitchFamily="18" charset="0"/>
                <a:cs typeface="Times New Roman" pitchFamily="18" charset="0"/>
              </a:rPr>
              <a:t>(</a:t>
            </a:r>
            <a:r>
              <a:rPr lang="en-US" sz="2400" i="1" dirty="0">
                <a:solidFill>
                  <a:srgbClr val="FF0000"/>
                </a:solidFill>
                <a:latin typeface="Times New Roman" pitchFamily="18" charset="0"/>
                <a:cs typeface="Times New Roman" pitchFamily="18" charset="0"/>
              </a:rPr>
              <a:t>η</a:t>
            </a:r>
            <a:r>
              <a:rPr lang="en-US" sz="2000" dirty="0">
                <a:solidFill>
                  <a:srgbClr val="FF0000"/>
                </a:solidFill>
                <a:latin typeface="Times New Roman" pitchFamily="18" charset="0"/>
                <a:cs typeface="Times New Roman" pitchFamily="18" charset="0"/>
              </a:rPr>
              <a:t>)</a:t>
            </a:r>
          </a:p>
          <a:p>
            <a:pPr marL="804863" eaLnBrk="0" hangingPunct="0">
              <a:spcBef>
                <a:spcPct val="50000"/>
              </a:spcBef>
              <a:defRPr/>
            </a:pPr>
            <a:r>
              <a:rPr lang="en-US" sz="2000" dirty="0">
                <a:solidFill>
                  <a:srgbClr val="FF0000"/>
                </a:solidFill>
                <a:latin typeface="Arial" charset="0"/>
              </a:rPr>
              <a:t>= 0.5(1.16)(</a:t>
            </a:r>
            <a:r>
              <a:rPr lang="en-US" sz="2000" dirty="0">
                <a:solidFill>
                  <a:srgbClr val="FF0000"/>
                </a:solidFill>
                <a:latin typeface="Symbol" pitchFamily="18" charset="2"/>
              </a:rPr>
              <a:t>p</a:t>
            </a:r>
            <a:r>
              <a:rPr lang="en-US" sz="2000" dirty="0">
                <a:solidFill>
                  <a:srgbClr val="FF0000"/>
                </a:solidFill>
                <a:latin typeface="Arial" charset="0"/>
              </a:rPr>
              <a:t>50</a:t>
            </a:r>
            <a:r>
              <a:rPr lang="en-US" sz="2000" baseline="30000" dirty="0">
                <a:solidFill>
                  <a:srgbClr val="FF0000"/>
                </a:solidFill>
                <a:latin typeface="Arial" charset="0"/>
              </a:rPr>
              <a:t>2</a:t>
            </a:r>
            <a:r>
              <a:rPr lang="en-US" sz="2000" dirty="0">
                <a:solidFill>
                  <a:srgbClr val="FF0000"/>
                </a:solidFill>
                <a:latin typeface="Arial" charset="0"/>
              </a:rPr>
              <a:t>)(12)</a:t>
            </a:r>
            <a:r>
              <a:rPr lang="en-US" sz="2000" baseline="30000" dirty="0">
                <a:solidFill>
                  <a:srgbClr val="FF0000"/>
                </a:solidFill>
                <a:latin typeface="Arial" charset="0"/>
              </a:rPr>
              <a:t>3</a:t>
            </a:r>
            <a:r>
              <a:rPr lang="en-US" sz="2000" dirty="0">
                <a:solidFill>
                  <a:srgbClr val="FF0000"/>
                </a:solidFill>
                <a:latin typeface="Arial" charset="0"/>
              </a:rPr>
              <a:t>(0.4)</a:t>
            </a:r>
          </a:p>
          <a:p>
            <a:pPr marL="804863" eaLnBrk="0" hangingPunct="0">
              <a:spcBef>
                <a:spcPct val="50000"/>
              </a:spcBef>
              <a:defRPr/>
            </a:pPr>
            <a:r>
              <a:rPr lang="en-US" sz="2000" dirty="0">
                <a:solidFill>
                  <a:srgbClr val="FF0000"/>
                </a:solidFill>
                <a:latin typeface="Arial" charset="0"/>
              </a:rPr>
              <a:t>= 3.15 x 10</a:t>
            </a:r>
            <a:r>
              <a:rPr lang="en-US" sz="2000" baseline="30000" dirty="0">
                <a:solidFill>
                  <a:srgbClr val="FF0000"/>
                </a:solidFill>
                <a:latin typeface="Arial" charset="0"/>
              </a:rPr>
              <a:t>6</a:t>
            </a:r>
            <a:r>
              <a:rPr lang="en-US" sz="2000" dirty="0">
                <a:solidFill>
                  <a:srgbClr val="FF0000"/>
                </a:solidFill>
                <a:latin typeface="Arial" charset="0"/>
              </a:rPr>
              <a:t>  Watt</a:t>
            </a:r>
          </a:p>
          <a:p>
            <a:pPr marL="804863" eaLnBrk="0" hangingPunct="0">
              <a:spcBef>
                <a:spcPct val="50000"/>
              </a:spcBef>
              <a:defRPr/>
            </a:pPr>
            <a:r>
              <a:rPr lang="en-US" sz="2000" dirty="0">
                <a:solidFill>
                  <a:srgbClr val="FF0000"/>
                </a:solidFill>
                <a:latin typeface="Arial" charset="0"/>
              </a:rPr>
              <a:t>= 3.15 MW</a:t>
            </a:r>
            <a:r>
              <a:rPr lang="en-US" sz="2000" baseline="42000" dirty="0">
                <a:solidFill>
                  <a:srgbClr val="FF0000"/>
                </a:solidFill>
                <a:latin typeface="Arial" charset="0"/>
                <a:cs typeface="Arial" charset="0"/>
              </a:rPr>
              <a:t>            </a:t>
            </a:r>
          </a:p>
          <a:p>
            <a:pPr marL="804863" indent="-804863" eaLnBrk="0" hangingPunct="0">
              <a:spcBef>
                <a:spcPct val="50000"/>
              </a:spcBef>
              <a:defRPr/>
            </a:pPr>
            <a:r>
              <a:rPr lang="en-US" sz="2000" dirty="0" smtClean="0">
                <a:solidFill>
                  <a:srgbClr val="FF0000"/>
                </a:solidFill>
                <a:latin typeface="Arial" charset="0"/>
                <a:cs typeface="Arial" charset="0"/>
              </a:rPr>
              <a:t>where </a:t>
            </a:r>
            <a:r>
              <a:rPr lang="en-US" sz="2000" dirty="0">
                <a:solidFill>
                  <a:srgbClr val="FF0000"/>
                </a:solidFill>
                <a:latin typeface="Arial" charset="0"/>
                <a:cs typeface="Arial" charset="0"/>
              </a:rPr>
              <a:t>we assumed the turbine efficiency is 40%.</a:t>
            </a:r>
            <a:r>
              <a:rPr lang="en-US" sz="2000" baseline="42000" dirty="0">
                <a:solidFill>
                  <a:srgbClr val="FF0000"/>
                </a:solidFill>
                <a:latin typeface="Arial" charset="0"/>
                <a:cs typeface="Arial" charset="0"/>
              </a:rPr>
              <a:t>     </a:t>
            </a:r>
            <a:endParaRPr lang="el-GR" sz="2000" baseline="42000" dirty="0">
              <a:solidFill>
                <a:srgbClr val="FF0000"/>
              </a:solidFill>
              <a:latin typeface="Arial" charset="0"/>
              <a:cs typeface="Arial" charset="0"/>
            </a:endParaRPr>
          </a:p>
        </p:txBody>
      </p:sp>
      <p:sp>
        <p:nvSpPr>
          <p:cNvPr id="26632" name="Rectangle 1"/>
          <p:cNvSpPr>
            <a:spLocks noChangeArrowheads="1"/>
          </p:cNvSpPr>
          <p:nvPr/>
        </p:nvSpPr>
        <p:spPr bwMode="auto">
          <a:xfrm>
            <a:off x="2493963" y="930276"/>
            <a:ext cx="7550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a:solidFill>
                  <a:srgbClr val="FF0000"/>
                </a:solidFill>
              </a:rPr>
              <a:t>How much power </a:t>
            </a:r>
            <a:r>
              <a:rPr lang="en-US" altLang="en-US" sz="2000" dirty="0" smtClean="0">
                <a:solidFill>
                  <a:srgbClr val="FF0000"/>
                </a:solidFill>
              </a:rPr>
              <a:t>can a </a:t>
            </a:r>
            <a:r>
              <a:rPr lang="en-US" altLang="en-US" sz="2000" dirty="0">
                <a:solidFill>
                  <a:srgbClr val="FF0000"/>
                </a:solidFill>
              </a:rPr>
              <a:t>wind turbine with </a:t>
            </a:r>
            <a:r>
              <a:rPr lang="en-US" altLang="en-US" sz="2000" dirty="0" smtClean="0">
                <a:solidFill>
                  <a:srgbClr val="FF0000"/>
                </a:solidFill>
              </a:rPr>
              <a:t>a 50 meter blade </a:t>
            </a:r>
            <a:r>
              <a:rPr lang="en-US" altLang="en-US" sz="2000" dirty="0">
                <a:solidFill>
                  <a:srgbClr val="FF0000"/>
                </a:solidFill>
              </a:rPr>
              <a:t>generate with a wind speed of 12 m/s?   The site of the installation is about </a:t>
            </a:r>
            <a:r>
              <a:rPr lang="en-US" altLang="en-US" sz="2000" dirty="0" smtClean="0">
                <a:solidFill>
                  <a:srgbClr val="FF0000"/>
                </a:solidFill>
              </a:rPr>
              <a:t>100 </a:t>
            </a:r>
            <a:r>
              <a:rPr lang="en-US" altLang="en-US" sz="2000" dirty="0">
                <a:solidFill>
                  <a:srgbClr val="FF0000"/>
                </a:solidFill>
              </a:rPr>
              <a:t>feet above sea level. Assume 40% efficiency (</a:t>
            </a:r>
            <a:r>
              <a:rPr lang="en-US" altLang="en-US" sz="2000" i="1" dirty="0">
                <a:solidFill>
                  <a:srgbClr val="FF0000"/>
                </a:solidFill>
                <a:latin typeface="Times New Roman" panose="02020603050405020304" pitchFamily="18" charset="0"/>
                <a:cs typeface="Times New Roman" panose="02020603050405020304" pitchFamily="18" charset="0"/>
              </a:rPr>
              <a:t>η</a:t>
            </a:r>
            <a:r>
              <a:rPr lang="en-US" altLang="en-US" sz="2000" dirty="0">
                <a:solidFill>
                  <a:srgbClr val="FF0000"/>
                </a:solidFill>
                <a:latin typeface="Times New Roman" panose="02020603050405020304" pitchFamily="18" charset="0"/>
                <a:cs typeface="Times New Roman" panose="02020603050405020304" pitchFamily="18" charset="0"/>
              </a:rPr>
              <a:t>).</a:t>
            </a:r>
            <a:r>
              <a:rPr lang="en-US" altLang="en-US" sz="2000" dirty="0">
                <a:solidFill>
                  <a:srgbClr val="FF0000"/>
                </a:solidFill>
              </a:rPr>
              <a:t> </a:t>
            </a:r>
          </a:p>
        </p:txBody>
      </p:sp>
    </p:spTree>
    <p:extLst>
      <p:ext uri="{BB962C8B-B14F-4D97-AF65-F5344CB8AC3E}">
        <p14:creationId xmlns:p14="http://schemas.microsoft.com/office/powerpoint/2010/main" val="3023440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3EBB80-28EC-4E44-AC80-EB8D8ED86E2A}" type="slidenum">
              <a:rPr lang="en-US" altLang="en-US"/>
              <a:pPr eaLnBrk="1" hangingPunct="1"/>
              <a:t>32</a:t>
            </a:fld>
            <a:endParaRPr lang="en-US" altLang="en-US"/>
          </a:p>
        </p:txBody>
      </p:sp>
      <p:sp>
        <p:nvSpPr>
          <p:cNvPr id="28677" name="Rectangle 3"/>
          <p:cNvSpPr>
            <a:spLocks noGrp="1" noChangeArrowheads="1"/>
          </p:cNvSpPr>
          <p:nvPr>
            <p:ph type="body" idx="1"/>
          </p:nvPr>
        </p:nvSpPr>
        <p:spPr>
          <a:xfrm>
            <a:off x="2008188" y="1049339"/>
            <a:ext cx="8229600" cy="1444625"/>
          </a:xfrm>
        </p:spPr>
        <p:txBody>
          <a:bodyPr/>
          <a:lstStyle/>
          <a:p>
            <a:pPr marL="609600" indent="-609600">
              <a:buNone/>
            </a:pPr>
            <a:r>
              <a:rPr lang="en-US" altLang="en-US" sz="3600" dirty="0" smtClean="0"/>
              <a:t>Why </a:t>
            </a:r>
            <a:r>
              <a:rPr lang="en-US" altLang="en-US" sz="3600" dirty="0"/>
              <a:t>do turbine blades have a “twisted’ shape? </a:t>
            </a:r>
            <a:endParaRPr lang="en-US" altLang="en-US" baseline="30000" dirty="0" smtClean="0"/>
          </a:p>
          <a:p>
            <a:pPr marL="609600" indent="-609600">
              <a:buFontTx/>
              <a:buAutoNum type="alphaUcPeriod"/>
            </a:pPr>
            <a:endParaRPr lang="en-US" altLang="en-US" sz="3600" dirty="0"/>
          </a:p>
        </p:txBody>
      </p:sp>
      <p:sp>
        <p:nvSpPr>
          <p:cNvPr id="28678" name="Rectangle 1"/>
          <p:cNvSpPr>
            <a:spLocks noChangeArrowheads="1"/>
          </p:cNvSpPr>
          <p:nvPr/>
        </p:nvSpPr>
        <p:spPr bwMode="auto">
          <a:xfrm>
            <a:off x="4478339" y="182563"/>
            <a:ext cx="2031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dirty="0" smtClean="0"/>
              <a:t>Question</a:t>
            </a:r>
            <a:endParaRPr lang="en-US" altLang="en-US" sz="3600" dirty="0"/>
          </a:p>
        </p:txBody>
      </p:sp>
      <p:sp>
        <p:nvSpPr>
          <p:cNvPr id="28679" name="Rectangle 3"/>
          <p:cNvSpPr>
            <a:spLocks noChangeArrowheads="1"/>
          </p:cNvSpPr>
          <p:nvPr/>
        </p:nvSpPr>
        <p:spPr bwMode="auto">
          <a:xfrm>
            <a:off x="2312989" y="2509838"/>
            <a:ext cx="79390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990600" indent="-53340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buFontTx/>
              <a:buAutoNum type="alphaUcPeriod"/>
            </a:pPr>
            <a:r>
              <a:rPr lang="en-US" altLang="en-US" sz="3200" dirty="0"/>
              <a:t>Looks cool </a:t>
            </a:r>
            <a:endParaRPr lang="en-US" altLang="en-US" sz="3200" baseline="30000" dirty="0"/>
          </a:p>
          <a:p>
            <a:pPr lvl="1" eaLnBrk="1" hangingPunct="1">
              <a:buFontTx/>
              <a:buAutoNum type="alphaUcPeriod"/>
            </a:pPr>
            <a:r>
              <a:rPr lang="en-US" altLang="en-US" sz="3200" dirty="0"/>
              <a:t>More aerodynamic </a:t>
            </a:r>
          </a:p>
          <a:p>
            <a:pPr lvl="1" eaLnBrk="1" hangingPunct="1">
              <a:buFontTx/>
              <a:buAutoNum type="alphaUcPeriod"/>
            </a:pPr>
            <a:r>
              <a:rPr lang="en-US" altLang="en-US" sz="3200" dirty="0"/>
              <a:t>Easy to remove from the mold </a:t>
            </a:r>
            <a:endParaRPr lang="en-US" altLang="en-US" sz="3200" baseline="30000" dirty="0"/>
          </a:p>
          <a:p>
            <a:pPr lvl="1" eaLnBrk="1" hangingPunct="1">
              <a:buFontTx/>
              <a:buAutoNum type="alphaUcPeriod"/>
            </a:pPr>
            <a:r>
              <a:rPr lang="en-US" altLang="en-US" sz="3200" dirty="0"/>
              <a:t>Less weight near the tip of the blade.</a:t>
            </a:r>
          </a:p>
          <a:p>
            <a:pPr lvl="1" eaLnBrk="1" hangingPunct="1">
              <a:buFontTx/>
              <a:buAutoNum type="alphaUcPeriod"/>
            </a:pPr>
            <a:r>
              <a:rPr lang="en-US" altLang="en-US" sz="3200" dirty="0"/>
              <a:t>Keep angle of attack same along the blade</a:t>
            </a:r>
            <a:endParaRPr lang="en-US" altLang="en-US" sz="3200" baseline="30000" dirty="0"/>
          </a:p>
        </p:txBody>
      </p:sp>
    </p:spTree>
    <p:extLst>
      <p:ext uri="{BB962C8B-B14F-4D97-AF65-F5344CB8AC3E}">
        <p14:creationId xmlns:p14="http://schemas.microsoft.com/office/powerpoint/2010/main" val="23860832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5CB4ED2-FDAC-4FB7-BDC0-89BABF7B032F}" type="slidenum">
              <a:rPr lang="en-US" altLang="en-US"/>
              <a:pPr eaLnBrk="1" hangingPunct="1"/>
              <a:t>33</a:t>
            </a:fld>
            <a:endParaRPr lang="en-US" altLang="en-US"/>
          </a:p>
        </p:txBody>
      </p:sp>
      <p:sp>
        <p:nvSpPr>
          <p:cNvPr id="28677" name="Rectangle 8"/>
          <p:cNvSpPr>
            <a:spLocks noChangeArrowheads="1"/>
          </p:cNvSpPr>
          <p:nvPr/>
        </p:nvSpPr>
        <p:spPr bwMode="auto">
          <a:xfrm>
            <a:off x="2300289" y="4178301"/>
            <a:ext cx="779938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200" dirty="0">
              <a:solidFill>
                <a:srgbClr val="FF0000"/>
              </a:solidFill>
            </a:endParaRPr>
          </a:p>
          <a:p>
            <a:r>
              <a:rPr lang="en-US" altLang="en-US" sz="2200" dirty="0">
                <a:solidFill>
                  <a:srgbClr val="FF0000"/>
                </a:solidFill>
              </a:rPr>
              <a:t>The number of blades and the total area they cover affect wind turbine performance. For a lift-type rotor to function effectively, the wind must flow smoothly over the blades. To avoid turbulence, spacing between blades should be great enough so that one blade will not encounter the disturbed, weaker air flow caused by the blade which passed before it. </a:t>
            </a:r>
          </a:p>
        </p:txBody>
      </p:sp>
      <p:sp>
        <p:nvSpPr>
          <p:cNvPr id="29702" name="Rectangle 10"/>
          <p:cNvSpPr>
            <a:spLocks noGrp="1" noChangeArrowheads="1"/>
          </p:cNvSpPr>
          <p:nvPr>
            <p:ph type="title"/>
          </p:nvPr>
        </p:nvSpPr>
        <p:spPr>
          <a:xfrm>
            <a:off x="1981200" y="39688"/>
            <a:ext cx="8229600" cy="715962"/>
          </a:xfrm>
        </p:spPr>
        <p:txBody>
          <a:bodyPr/>
          <a:lstStyle/>
          <a:p>
            <a:pPr eaLnBrk="1" hangingPunct="1"/>
            <a:r>
              <a:rPr lang="en-US" altLang="en-US" sz="2800" b="1" i="1" dirty="0"/>
              <a:t>Wind Turbine</a:t>
            </a:r>
          </a:p>
        </p:txBody>
      </p:sp>
      <p:sp>
        <p:nvSpPr>
          <p:cNvPr id="29703" name="Rectangle 11"/>
          <p:cNvSpPr>
            <a:spLocks noChangeArrowheads="1"/>
          </p:cNvSpPr>
          <p:nvPr/>
        </p:nvSpPr>
        <p:spPr bwMode="auto">
          <a:xfrm>
            <a:off x="2133600" y="619126"/>
            <a:ext cx="2501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i="1" dirty="0">
                <a:solidFill>
                  <a:srgbClr val="FF0000"/>
                </a:solidFill>
              </a:rPr>
              <a:t>Tip Speed Ratio</a:t>
            </a:r>
          </a:p>
        </p:txBody>
      </p:sp>
      <p:sp>
        <p:nvSpPr>
          <p:cNvPr id="29704" name="Rectangle 1"/>
          <p:cNvSpPr>
            <a:spLocks noChangeArrowheads="1"/>
          </p:cNvSpPr>
          <p:nvPr/>
        </p:nvSpPr>
        <p:spPr bwMode="auto">
          <a:xfrm>
            <a:off x="2312988" y="1193801"/>
            <a:ext cx="774541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200" dirty="0"/>
              <a:t>The tip-speed ratio is the ratio of the </a:t>
            </a:r>
            <a:r>
              <a:rPr lang="en-US" altLang="en-US" sz="2200" b="1" i="1" dirty="0"/>
              <a:t>rotational speed of the blade to the wind speed.</a:t>
            </a:r>
            <a:r>
              <a:rPr lang="en-US" altLang="en-US" sz="2200" dirty="0"/>
              <a:t> The larger this ratio, the faster the rotation of the wind turbine rotor at a given wind speed. Electricity generation requires high rotational speeds. Lift-type wind turbines have maximum tip-speed ratios of around 10, while drag-type ratios are approximately 1. Given the high rotational speed requirements of electrical generators, </a:t>
            </a:r>
            <a:r>
              <a:rPr lang="en-US" altLang="en-US" sz="2200" b="1" i="1" dirty="0"/>
              <a:t>it is clear that the lift-type wind turbine is the most practical for this application.</a:t>
            </a:r>
          </a:p>
        </p:txBody>
      </p:sp>
    </p:spTree>
    <p:extLst>
      <p:ext uri="{BB962C8B-B14F-4D97-AF65-F5344CB8AC3E}">
        <p14:creationId xmlns:p14="http://schemas.microsoft.com/office/powerpoint/2010/main" val="62076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fade">
                                      <p:cBhvr>
                                        <p:cTn id="7" dur="1000"/>
                                        <p:tgtEl>
                                          <p:spTgt spid="28677"/>
                                        </p:tgtEl>
                                      </p:cBhvr>
                                    </p:animEffect>
                                    <p:anim calcmode="lin" valueType="num">
                                      <p:cBhvr>
                                        <p:cTn id="8" dur="1000" fill="hold"/>
                                        <p:tgtEl>
                                          <p:spTgt spid="28677"/>
                                        </p:tgtEl>
                                        <p:attrNameLst>
                                          <p:attrName>ppt_x</p:attrName>
                                        </p:attrNameLst>
                                      </p:cBhvr>
                                      <p:tavLst>
                                        <p:tav tm="0">
                                          <p:val>
                                            <p:strVal val="#ppt_x"/>
                                          </p:val>
                                        </p:tav>
                                        <p:tav tm="100000">
                                          <p:val>
                                            <p:strVal val="#ppt_x"/>
                                          </p:val>
                                        </p:tav>
                                      </p:tavLst>
                                    </p:anim>
                                    <p:anim calcmode="lin" valueType="num">
                                      <p:cBhvr>
                                        <p:cTn id="9" dur="1000" fill="hold"/>
                                        <p:tgtEl>
                                          <p:spTgt spid="286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241D7E9-09E9-46F2-82BF-35BEB4F5B449}" type="slidenum">
              <a:rPr lang="en-US" altLang="en-US"/>
              <a:pPr eaLnBrk="1" hangingPunct="1"/>
              <a:t>34</a:t>
            </a:fld>
            <a:endParaRPr lang="en-US" altLang="en-US"/>
          </a:p>
        </p:txBody>
      </p:sp>
      <p:sp>
        <p:nvSpPr>
          <p:cNvPr id="34821" name="Rectangle 4"/>
          <p:cNvSpPr>
            <a:spLocks noGrp="1" noChangeArrowheads="1"/>
          </p:cNvSpPr>
          <p:nvPr>
            <p:ph type="title"/>
          </p:nvPr>
        </p:nvSpPr>
        <p:spPr>
          <a:xfrm>
            <a:off x="1981200" y="160339"/>
            <a:ext cx="8229600" cy="676275"/>
          </a:xfrm>
        </p:spPr>
        <p:txBody>
          <a:bodyPr/>
          <a:lstStyle/>
          <a:p>
            <a:pPr eaLnBrk="1" hangingPunct="1"/>
            <a:r>
              <a:rPr lang="en-US" altLang="en-US" sz="2800" b="1" i="1" dirty="0"/>
              <a:t>Power Generated by Wind Turbine</a:t>
            </a:r>
          </a:p>
        </p:txBody>
      </p:sp>
      <p:sp>
        <p:nvSpPr>
          <p:cNvPr id="34822" name="Rectangle 6"/>
          <p:cNvSpPr>
            <a:spLocks noChangeArrowheads="1"/>
          </p:cNvSpPr>
          <p:nvPr/>
        </p:nvSpPr>
        <p:spPr bwMode="auto">
          <a:xfrm>
            <a:off x="1485815" y="1189832"/>
            <a:ext cx="83169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solidFill>
                  <a:srgbClr val="FF0000"/>
                </a:solidFill>
              </a:rPr>
              <a:t>Wind turbines with rotors (turbine blades and hub) that are about 8 feet in diameter (50 square feet of swept area) may peak at about 1,000 watts (1 kilowatt; kW), and generate about 75 kilowatt-hours (kWh) per month with a 10 mph average wind speed. Turbines smaller than this may be appropriate for sailboats, cabins, or other applications that require only a small amount of electricity. [Small Wind]</a:t>
            </a:r>
          </a:p>
        </p:txBody>
      </p:sp>
      <p:sp>
        <p:nvSpPr>
          <p:cNvPr id="58375" name="Rectangle 7"/>
          <p:cNvSpPr>
            <a:spLocks noChangeArrowheads="1"/>
          </p:cNvSpPr>
          <p:nvPr/>
        </p:nvSpPr>
        <p:spPr bwMode="auto">
          <a:xfrm>
            <a:off x="2090739" y="3282951"/>
            <a:ext cx="82454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t>For wind turbine farms, it’s reasonable to use turbines with rotors up to 56 feet in diameter (2,500 square feet of swept area). These turbines may peak at about 90,000 watts (90 kW), and generate 3,000 to 5,000 kWh per month at a 10 mph average wind speed, enough to supply 200 homes with electricity.</a:t>
            </a:r>
          </a:p>
        </p:txBody>
      </p:sp>
      <p:sp>
        <p:nvSpPr>
          <p:cNvPr id="58383" name="Rectangle 15"/>
          <p:cNvSpPr>
            <a:spLocks noChangeArrowheads="1"/>
          </p:cNvSpPr>
          <p:nvPr/>
        </p:nvSpPr>
        <p:spPr bwMode="auto">
          <a:xfrm>
            <a:off x="1484143" y="4826795"/>
            <a:ext cx="80994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FF0000"/>
                </a:solidFill>
              </a:rPr>
              <a:t>Homes typically use 500-1,500 kilowatt-hours of electricity per month. Depending upon the average wind speed in the area this will require a wind turbine rated in the range 5-15 kilowatts, which translates into a rotor diameter of 14 to 26 feet.</a:t>
            </a:r>
          </a:p>
        </p:txBody>
      </p:sp>
    </p:spTree>
    <p:extLst>
      <p:ext uri="{BB962C8B-B14F-4D97-AF65-F5344CB8AC3E}">
        <p14:creationId xmlns:p14="http://schemas.microsoft.com/office/powerpoint/2010/main" val="3583201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375"/>
                                        </p:tgtEl>
                                        <p:attrNameLst>
                                          <p:attrName>style.visibility</p:attrName>
                                        </p:attrNameLst>
                                      </p:cBhvr>
                                      <p:to>
                                        <p:strVal val="visible"/>
                                      </p:to>
                                    </p:set>
                                    <p:animEffect transition="in" filter="fade">
                                      <p:cBhvr>
                                        <p:cTn id="7" dur="1000"/>
                                        <p:tgtEl>
                                          <p:spTgt spid="583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383"/>
                                        </p:tgtEl>
                                        <p:attrNameLst>
                                          <p:attrName>style.visibility</p:attrName>
                                        </p:attrNameLst>
                                      </p:cBhvr>
                                      <p:to>
                                        <p:strVal val="visible"/>
                                      </p:to>
                                    </p:set>
                                    <p:animEffect transition="in" filter="fade">
                                      <p:cBhvr>
                                        <p:cTn id="12" dur="1000"/>
                                        <p:tgtEl>
                                          <p:spTgt spid="58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5" grpId="0"/>
      <p:bldP spid="5838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66B775A-228E-4FF7-9D3E-C81889A26628}" type="slidenum">
              <a:rPr lang="en-US" altLang="en-US"/>
              <a:pPr eaLnBrk="1" hangingPunct="1"/>
              <a:t>35</a:t>
            </a:fld>
            <a:endParaRPr lang="en-US" altLang="en-US"/>
          </a:p>
        </p:txBody>
      </p:sp>
      <p:sp>
        <p:nvSpPr>
          <p:cNvPr id="35845" name="Rectangle 4"/>
          <p:cNvSpPr>
            <a:spLocks noChangeArrowheads="1"/>
          </p:cNvSpPr>
          <p:nvPr/>
        </p:nvSpPr>
        <p:spPr bwMode="auto">
          <a:xfrm>
            <a:off x="5913438" y="758825"/>
            <a:ext cx="45720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err="1">
                <a:solidFill>
                  <a:srgbClr val="FF0000"/>
                </a:solidFill>
                <a:cs typeface="Times New Roman" panose="02020603050405020304" pitchFamily="18" charset="0"/>
              </a:rPr>
              <a:t>Bergey</a:t>
            </a:r>
            <a:r>
              <a:rPr lang="en-US" altLang="en-US" sz="1600" dirty="0">
                <a:solidFill>
                  <a:srgbClr val="FF0000"/>
                </a:solidFill>
                <a:cs typeface="Times New Roman" panose="02020603050405020304" pitchFamily="18" charset="0"/>
              </a:rPr>
              <a:t> wind turbines operate at variable speed to optimize performance and reduce structural loads.  Power is generated in a direct drive, low speed, permanent magnet alternator.  The output is a 3-phase power that varies in both voltage and frequency with wind speed.  This variable power (wild AC) is not compatible with the utility grid. To make it compatible, the wind power is converted into grid-quality 240 VAC, single phase, 60 hertz power in an IGBT-type synchronous inverter, the </a:t>
            </a:r>
            <a:r>
              <a:rPr lang="en-US" altLang="en-US" sz="1600" dirty="0" err="1">
                <a:solidFill>
                  <a:srgbClr val="FF0000"/>
                </a:solidFill>
                <a:cs typeface="Times New Roman" panose="02020603050405020304" pitchFamily="18" charset="0"/>
              </a:rPr>
              <a:t>GridTek</a:t>
            </a:r>
            <a:r>
              <a:rPr lang="en-US" altLang="en-US" sz="1600" dirty="0">
                <a:solidFill>
                  <a:srgbClr val="FF0000"/>
                </a:solidFill>
                <a:cs typeface="Times New Roman" panose="02020603050405020304" pitchFamily="18" charset="0"/>
              </a:rPr>
              <a:t> Power Processor.  The output from the </a:t>
            </a:r>
            <a:r>
              <a:rPr lang="en-US" altLang="en-US" sz="1600" dirty="0" err="1">
                <a:solidFill>
                  <a:srgbClr val="FF0000"/>
                </a:solidFill>
                <a:cs typeface="Times New Roman" panose="02020603050405020304" pitchFamily="18" charset="0"/>
              </a:rPr>
              <a:t>GridTek</a:t>
            </a:r>
            <a:r>
              <a:rPr lang="en-US" altLang="en-US" sz="1600" dirty="0">
                <a:solidFill>
                  <a:srgbClr val="FF0000"/>
                </a:solidFill>
                <a:cs typeface="Times New Roman" panose="02020603050405020304" pitchFamily="18" charset="0"/>
              </a:rPr>
              <a:t> can be directly connected to the home or business circuit breaker panel.  Operation of the system is fully automatic. It has a rotor diameter of 23 feet and is typically installed on 80 or 100 foot towers.</a:t>
            </a:r>
          </a:p>
        </p:txBody>
      </p:sp>
      <p:pic>
        <p:nvPicPr>
          <p:cNvPr id="35846" name="Picture 8" descr="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475" y="4019550"/>
            <a:ext cx="33337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29" descr="Blittersdorf1"/>
          <p:cNvPicPr>
            <a:picLocks noChangeAspect="1" noChangeArrowheads="1"/>
          </p:cNvPicPr>
          <p:nvPr/>
        </p:nvPicPr>
        <p:blipFill>
          <a:blip r:embed="rId3">
            <a:extLst>
              <a:ext uri="{28A0092B-C50C-407E-A947-70E740481C1C}">
                <a14:useLocalDpi xmlns:a14="http://schemas.microsoft.com/office/drawing/2010/main" val="0"/>
              </a:ext>
            </a:extLst>
          </a:blip>
          <a:srcRect l="12375" t="10606" r="4208" b="17172"/>
          <a:stretch>
            <a:fillRect/>
          </a:stretch>
        </p:blipFill>
        <p:spPr bwMode="auto">
          <a:xfrm>
            <a:off x="1822450" y="1147764"/>
            <a:ext cx="3830638"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9964" name="Group 92"/>
          <p:cNvGraphicFramePr>
            <a:graphicFrameLocks noGrp="1"/>
          </p:cNvGraphicFramePr>
          <p:nvPr>
            <p:extLst>
              <p:ext uri="{D42A27DB-BD31-4B8C-83A1-F6EECF244321}">
                <p14:modId xmlns:p14="http://schemas.microsoft.com/office/powerpoint/2010/main" val="3622129447"/>
              </p:ext>
            </p:extLst>
          </p:nvPr>
        </p:nvGraphicFramePr>
        <p:xfrm>
          <a:off x="7485063" y="5256214"/>
          <a:ext cx="2786062" cy="1328738"/>
        </p:xfrm>
        <a:graphic>
          <a:graphicData uri="http://schemas.openxmlformats.org/drawingml/2006/table">
            <a:tbl>
              <a:tblPr/>
              <a:tblGrid>
                <a:gridCol w="1703387"/>
                <a:gridCol w="1082675"/>
              </a:tblGrid>
              <a:tr h="311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10kW Turbine</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$27,900</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100 ft.Tower Kit</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$9,200</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Tower Wiring Kit</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$1,000</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Total Cost:</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$38,100</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r>
            </a:tbl>
          </a:graphicData>
        </a:graphic>
      </p:graphicFrame>
      <p:sp>
        <p:nvSpPr>
          <p:cNvPr id="35865" name="Rectangle 93"/>
          <p:cNvSpPr>
            <a:spLocks noChangeArrowheads="1"/>
          </p:cNvSpPr>
          <p:nvPr/>
        </p:nvSpPr>
        <p:spPr bwMode="auto">
          <a:xfrm>
            <a:off x="1981200" y="88901"/>
            <a:ext cx="82296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i="1" dirty="0"/>
              <a:t>Example Residential Wind Turbine</a:t>
            </a:r>
          </a:p>
        </p:txBody>
      </p:sp>
    </p:spTree>
    <p:extLst>
      <p:ext uri="{BB962C8B-B14F-4D97-AF65-F5344CB8AC3E}">
        <p14:creationId xmlns:p14="http://schemas.microsoft.com/office/powerpoint/2010/main" val="25425361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D1AB26C-BA7E-4337-8168-5779B306D547}" type="slidenum">
              <a:rPr lang="en-US" altLang="en-US"/>
              <a:pPr eaLnBrk="1" hangingPunct="1"/>
              <a:t>36</a:t>
            </a:fld>
            <a:endParaRPr lang="en-US" altLang="en-US"/>
          </a:p>
        </p:txBody>
      </p:sp>
      <p:sp>
        <p:nvSpPr>
          <p:cNvPr id="36869" name="Rectangle 4"/>
          <p:cNvSpPr>
            <a:spLocks noChangeArrowheads="1"/>
          </p:cNvSpPr>
          <p:nvPr/>
        </p:nvSpPr>
        <p:spPr bwMode="auto">
          <a:xfrm>
            <a:off x="2468564" y="941388"/>
            <a:ext cx="7559675"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dirty="0">
                <a:solidFill>
                  <a:srgbClr val="FF0000"/>
                </a:solidFill>
              </a:rPr>
              <a:t>Doubling the tower height increases the expected wind speeds by 10% and the expected power by 34%. Doubling the tower height generally requires doubling the diameter as well, increasing the amount of material by a factor of eight.</a:t>
            </a:r>
          </a:p>
          <a:p>
            <a:endParaRPr lang="en-US" altLang="en-US" dirty="0">
              <a:solidFill>
                <a:srgbClr val="FF0000"/>
              </a:solidFill>
            </a:endParaRPr>
          </a:p>
          <a:p>
            <a:r>
              <a:rPr lang="en-US" altLang="en-US" sz="2000" dirty="0">
                <a:solidFill>
                  <a:srgbClr val="FF0000"/>
                </a:solidFill>
              </a:rPr>
              <a:t>At night time, or when the atmosphere becomes </a:t>
            </a:r>
            <a:r>
              <a:rPr lang="en-US" altLang="en-US" sz="2000" b="1" dirty="0">
                <a:solidFill>
                  <a:srgbClr val="FF0000"/>
                </a:solidFill>
              </a:rPr>
              <a:t>stable,</a:t>
            </a:r>
            <a:r>
              <a:rPr lang="en-US" altLang="en-US" sz="2000" dirty="0">
                <a:solidFill>
                  <a:srgbClr val="FF0000"/>
                </a:solidFill>
              </a:rPr>
              <a:t> wind speed close to the ground usually subsides whereas at turbine altitude, it does not decrease that much or may even increase. As a result, the wind speed is higher and a turbine will produce more power than expected - doubling the altitude may increase wind speed by 20% to 60%. </a:t>
            </a:r>
          </a:p>
        </p:txBody>
      </p:sp>
      <p:pic>
        <p:nvPicPr>
          <p:cNvPr id="36870" name="Picture 6" descr="magnify-clip">
            <a:hlinkClick r:id="rId3" tooltip="Enlarg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3575051"/>
            <a:ext cx="1428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7"/>
          <p:cNvSpPr>
            <a:spLocks noChangeArrowheads="1"/>
          </p:cNvSpPr>
          <p:nvPr/>
        </p:nvSpPr>
        <p:spPr bwMode="auto">
          <a:xfrm>
            <a:off x="4903788" y="158751"/>
            <a:ext cx="24558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i="1" dirty="0"/>
              <a:t>Wind Turbine</a:t>
            </a:r>
          </a:p>
        </p:txBody>
      </p:sp>
      <p:sp>
        <p:nvSpPr>
          <p:cNvPr id="7176" name="Rectangle 8"/>
          <p:cNvSpPr>
            <a:spLocks noChangeArrowheads="1"/>
          </p:cNvSpPr>
          <p:nvPr/>
        </p:nvSpPr>
        <p:spPr bwMode="auto">
          <a:xfrm>
            <a:off x="2697164" y="4672013"/>
            <a:ext cx="7172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t>Tower heights approximately two to three times the blade length</a:t>
            </a:r>
            <a:r>
              <a:rPr lang="en-US" altLang="en-US" sz="2400" dirty="0"/>
              <a:t> have been found to balance material costs of the tower against better utilization of the more expensive active components.</a:t>
            </a:r>
          </a:p>
        </p:txBody>
      </p:sp>
    </p:spTree>
    <p:extLst>
      <p:ext uri="{BB962C8B-B14F-4D97-AF65-F5344CB8AC3E}">
        <p14:creationId xmlns:p14="http://schemas.microsoft.com/office/powerpoint/2010/main" val="3492704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p:cTn id="7" dur="500" fill="hold"/>
                                        <p:tgtEl>
                                          <p:spTgt spid="7176"/>
                                        </p:tgtEl>
                                        <p:attrNameLst>
                                          <p:attrName>ppt_w</p:attrName>
                                        </p:attrNameLst>
                                      </p:cBhvr>
                                      <p:tavLst>
                                        <p:tav tm="0">
                                          <p:val>
                                            <p:fltVal val="0"/>
                                          </p:val>
                                        </p:tav>
                                        <p:tav tm="100000">
                                          <p:val>
                                            <p:strVal val="#ppt_w"/>
                                          </p:val>
                                        </p:tav>
                                      </p:tavLst>
                                    </p:anim>
                                    <p:anim calcmode="lin" valueType="num">
                                      <p:cBhvr>
                                        <p:cTn id="8" dur="500" fill="hold"/>
                                        <p:tgtEl>
                                          <p:spTgt spid="7176"/>
                                        </p:tgtEl>
                                        <p:attrNameLst>
                                          <p:attrName>ppt_h</p:attrName>
                                        </p:attrNameLst>
                                      </p:cBhvr>
                                      <p:tavLst>
                                        <p:tav tm="0">
                                          <p:val>
                                            <p:fltVal val="0"/>
                                          </p:val>
                                        </p:tav>
                                        <p:tav tm="100000">
                                          <p:val>
                                            <p:strVal val="#ppt_h"/>
                                          </p:val>
                                        </p:tav>
                                      </p:tavLst>
                                    </p:anim>
                                    <p:animEffect transition="in" filter="fade">
                                      <p:cBhvr>
                                        <p:cTn id="9"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6D2F399-8EF3-4D7B-8244-8021278F0E66}" type="slidenum">
              <a:rPr lang="en-US" altLang="en-US"/>
              <a:pPr eaLnBrk="1" hangingPunct="1"/>
              <a:t>37</a:t>
            </a:fld>
            <a:endParaRPr lang="en-US" altLang="en-US"/>
          </a:p>
        </p:txBody>
      </p:sp>
      <p:sp>
        <p:nvSpPr>
          <p:cNvPr id="39947" name="Text Placeholder 19"/>
          <p:cNvSpPr txBox="1">
            <a:spLocks/>
          </p:cNvSpPr>
          <p:nvPr/>
        </p:nvSpPr>
        <p:spPr bwMode="auto">
          <a:xfrm>
            <a:off x="2162175" y="5953125"/>
            <a:ext cx="79438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Tx/>
              <a:buChar char="•"/>
            </a:pPr>
            <a:endParaRPr lang="en-US" altLang="en-US" sz="3200"/>
          </a:p>
        </p:txBody>
      </p:sp>
      <p:sp>
        <p:nvSpPr>
          <p:cNvPr id="39950" name="Text Box 7"/>
          <p:cNvSpPr txBox="1">
            <a:spLocks noChangeArrowheads="1"/>
          </p:cNvSpPr>
          <p:nvPr/>
        </p:nvSpPr>
        <p:spPr bwMode="auto">
          <a:xfrm>
            <a:off x="5211763" y="3011489"/>
            <a:ext cx="762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a:solidFill>
                  <a:schemeClr val="bg1"/>
                </a:solidFill>
              </a:rPr>
              <a:t>24%</a:t>
            </a:r>
          </a:p>
        </p:txBody>
      </p:sp>
      <p:sp>
        <p:nvSpPr>
          <p:cNvPr id="16" name="Text Box 7"/>
          <p:cNvSpPr txBox="1">
            <a:spLocks noChangeArrowheads="1"/>
          </p:cNvSpPr>
          <p:nvPr/>
        </p:nvSpPr>
        <p:spPr bwMode="auto">
          <a:xfrm>
            <a:off x="5211763" y="4181476"/>
            <a:ext cx="762000" cy="409575"/>
          </a:xfrm>
          <a:prstGeom prst="rect">
            <a:avLst/>
          </a:prstGeom>
          <a:noFill/>
          <a:ln w="9525" algn="ctr">
            <a:noFill/>
            <a:miter lim="800000"/>
            <a:headEnd/>
            <a:tailEnd/>
          </a:ln>
        </p:spPr>
        <p:txBody>
          <a:bodyPr/>
          <a:lstStyle/>
          <a:p>
            <a:pPr algn="ctr" eaLnBrk="0" hangingPunct="0">
              <a:defRPr/>
            </a:pPr>
            <a:r>
              <a:rPr lang="en-US" sz="1400" dirty="0">
                <a:solidFill>
                  <a:schemeClr val="accent4">
                    <a:lumMod val="20000"/>
                    <a:lumOff val="80000"/>
                  </a:schemeClr>
                </a:solidFill>
              </a:rPr>
              <a:t>45%</a:t>
            </a:r>
          </a:p>
        </p:txBody>
      </p:sp>
      <p:sp>
        <p:nvSpPr>
          <p:cNvPr id="39953" name="Text Box 7"/>
          <p:cNvSpPr txBox="1">
            <a:spLocks noChangeArrowheads="1"/>
          </p:cNvSpPr>
          <p:nvPr/>
        </p:nvSpPr>
        <p:spPr bwMode="auto">
          <a:xfrm>
            <a:off x="5240338" y="3454401"/>
            <a:ext cx="762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a:solidFill>
                  <a:schemeClr val="bg1"/>
                </a:solidFill>
              </a:rPr>
              <a:t>10%</a:t>
            </a:r>
          </a:p>
        </p:txBody>
      </p:sp>
      <p:sp>
        <p:nvSpPr>
          <p:cNvPr id="39963" name="Rectangle 26"/>
          <p:cNvSpPr>
            <a:spLocks noChangeArrowheads="1"/>
          </p:cNvSpPr>
          <p:nvPr/>
        </p:nvSpPr>
        <p:spPr bwMode="auto">
          <a:xfrm>
            <a:off x="3144838" y="223839"/>
            <a:ext cx="63309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t>Source:  EIA, Annual Energy Outlook </a:t>
            </a:r>
            <a:r>
              <a:rPr lang="en-US" altLang="en-US" sz="2800" dirty="0" smtClean="0"/>
              <a:t>		2016</a:t>
            </a:r>
            <a:endParaRPr lang="en-US" altLang="en-US" sz="2800" dirty="0"/>
          </a:p>
        </p:txBody>
      </p:sp>
      <p:pic>
        <p:nvPicPr>
          <p:cNvPr id="2" name="Picture 1"/>
          <p:cNvPicPr>
            <a:picLocks noChangeAspect="1"/>
          </p:cNvPicPr>
          <p:nvPr/>
        </p:nvPicPr>
        <p:blipFill>
          <a:blip r:embed="rId2"/>
          <a:stretch>
            <a:fillRect/>
          </a:stretch>
        </p:blipFill>
        <p:spPr>
          <a:xfrm>
            <a:off x="2324933" y="1258683"/>
            <a:ext cx="6025966" cy="5462791"/>
          </a:xfrm>
          <a:prstGeom prst="rect">
            <a:avLst/>
          </a:prstGeom>
        </p:spPr>
      </p:pic>
    </p:spTree>
    <p:extLst>
      <p:ext uri="{BB962C8B-B14F-4D97-AF65-F5344CB8AC3E}">
        <p14:creationId xmlns:p14="http://schemas.microsoft.com/office/powerpoint/2010/main" val="10573084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5A67A1-F395-4EF6-B708-6A4FBBB6FFC9}" type="slidenum">
              <a:rPr lang="en-US" altLang="en-US"/>
              <a:pPr eaLnBrk="1" hangingPunct="1"/>
              <a:t>38</a:t>
            </a:fld>
            <a:endParaRPr lang="en-US" altLang="en-US"/>
          </a:p>
        </p:txBody>
      </p:sp>
      <p:sp>
        <p:nvSpPr>
          <p:cNvPr id="43013" name="Rectangle 4"/>
          <p:cNvSpPr>
            <a:spLocks noGrp="1" noChangeArrowheads="1"/>
          </p:cNvSpPr>
          <p:nvPr>
            <p:ph type="title"/>
          </p:nvPr>
        </p:nvSpPr>
        <p:spPr>
          <a:xfrm>
            <a:off x="1981200" y="160339"/>
            <a:ext cx="8229600" cy="612775"/>
          </a:xfrm>
        </p:spPr>
        <p:txBody>
          <a:bodyPr/>
          <a:lstStyle/>
          <a:p>
            <a:pPr eaLnBrk="1" hangingPunct="1"/>
            <a:r>
              <a:rPr lang="en-US" altLang="en-US" sz="3200" b="1" i="1" dirty="0" smtClean="0"/>
              <a:t>Where is the Wind?</a:t>
            </a:r>
            <a:endParaRPr lang="en-US" altLang="en-US" sz="3200" b="1" i="1" dirty="0"/>
          </a:p>
        </p:txBody>
      </p:sp>
      <p:pic>
        <p:nvPicPr>
          <p:cNvPr id="5122" name="Picture 2" descr="Image result for wind speed map ontar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723" y="985979"/>
            <a:ext cx="10049278" cy="5610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542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FE05AF-10B2-435C-8BC3-5319419D699A}" type="slidenum">
              <a:rPr lang="en-US" altLang="en-US"/>
              <a:pPr eaLnBrk="1" hangingPunct="1"/>
              <a:t>4</a:t>
            </a:fld>
            <a:endParaRPr lang="en-US" altLang="en-US"/>
          </a:p>
        </p:txBody>
      </p:sp>
      <p:sp>
        <p:nvSpPr>
          <p:cNvPr id="5125" name="Rectangle 4"/>
          <p:cNvSpPr>
            <a:spLocks noChangeArrowheads="1"/>
          </p:cNvSpPr>
          <p:nvPr/>
        </p:nvSpPr>
        <p:spPr bwMode="auto">
          <a:xfrm>
            <a:off x="355350" y="644503"/>
            <a:ext cx="657267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000" dirty="0"/>
              <a:t> </a:t>
            </a:r>
            <a:r>
              <a:rPr lang="en-US" sz="2000" b="1" dirty="0" smtClean="0"/>
              <a:t>Vertical </a:t>
            </a:r>
            <a:r>
              <a:rPr lang="en-US" sz="2000" b="1" dirty="0"/>
              <a:t>axis wind turbines </a:t>
            </a:r>
            <a:r>
              <a:rPr lang="en-US" sz="2000" dirty="0"/>
              <a:t>(VAWTs) are not as common </a:t>
            </a:r>
            <a:r>
              <a:rPr lang="en-US" sz="2000" dirty="0" smtClean="0"/>
              <a:t>as </a:t>
            </a:r>
            <a:r>
              <a:rPr lang="en-US" sz="2000" dirty="0"/>
              <a:t>HAWTs because they are less efficient at converting wind </a:t>
            </a:r>
            <a:r>
              <a:rPr lang="en-US" sz="2000" dirty="0" smtClean="0"/>
              <a:t>energy </a:t>
            </a:r>
            <a:r>
              <a:rPr lang="en-US" sz="2000" dirty="0"/>
              <a:t>into mechanical work. </a:t>
            </a:r>
            <a:endParaRPr lang="en-US" sz="2000" dirty="0" smtClean="0"/>
          </a:p>
          <a:p>
            <a:endParaRPr lang="en-US" sz="2000" dirty="0"/>
          </a:p>
          <a:p>
            <a:r>
              <a:rPr lang="en-US" sz="2000" dirty="0" smtClean="0"/>
              <a:t>Do </a:t>
            </a:r>
            <a:r>
              <a:rPr lang="en-US" sz="2000" dirty="0"/>
              <a:t>not need to face into the wind because the turbine blades can catch wind from many directions</a:t>
            </a:r>
            <a:r>
              <a:rPr lang="en-US" sz="2000" dirty="0" smtClean="0"/>
              <a:t>. </a:t>
            </a:r>
            <a:endParaRPr lang="en-CA" sz="2000" dirty="0"/>
          </a:p>
        </p:txBody>
      </p:sp>
      <p:sp>
        <p:nvSpPr>
          <p:cNvPr id="5127" name="Rectangle 8"/>
          <p:cNvSpPr>
            <a:spLocks noChangeArrowheads="1"/>
          </p:cNvSpPr>
          <p:nvPr/>
        </p:nvSpPr>
        <p:spPr bwMode="auto">
          <a:xfrm>
            <a:off x="3664112" y="75963"/>
            <a:ext cx="37417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i="1" dirty="0"/>
              <a:t>Wind Turbine Design</a:t>
            </a:r>
          </a:p>
        </p:txBody>
      </p:sp>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1812839" y="2879468"/>
            <a:ext cx="3695700" cy="3905250"/>
          </a:xfrm>
          <a:prstGeom prst="rect">
            <a:avLst/>
          </a:prstGeom>
          <a:noFill/>
          <a:ln>
            <a:noFill/>
          </a:ln>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10030"/>
          <a:stretch/>
        </p:blipFill>
        <p:spPr>
          <a:xfrm rot="5400000">
            <a:off x="6249591" y="1525028"/>
            <a:ext cx="6170143" cy="3857625"/>
          </a:xfrm>
          <a:prstGeom prst="rect">
            <a:avLst/>
          </a:prstGeom>
        </p:spPr>
      </p:pic>
    </p:spTree>
    <p:extLst>
      <p:ext uri="{BB962C8B-B14F-4D97-AF65-F5344CB8AC3E}">
        <p14:creationId xmlns:p14="http://schemas.microsoft.com/office/powerpoint/2010/main" val="1177099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FE05AF-10B2-435C-8BC3-5319419D699A}" type="slidenum">
              <a:rPr lang="en-US" altLang="en-US"/>
              <a:pPr eaLnBrk="1" hangingPunct="1"/>
              <a:t>5</a:t>
            </a:fld>
            <a:endParaRPr lang="en-US" altLang="en-US"/>
          </a:p>
        </p:txBody>
      </p:sp>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2224731" y="2931550"/>
            <a:ext cx="3695700" cy="3905250"/>
          </a:xfrm>
          <a:prstGeom prst="rect">
            <a:avLst/>
          </a:prstGeom>
          <a:noFill/>
          <a:ln>
            <a:noFill/>
          </a:ln>
        </p:spPr>
      </p:pic>
      <p:sp>
        <p:nvSpPr>
          <p:cNvPr id="5125" name="Rectangle 4"/>
          <p:cNvSpPr>
            <a:spLocks noChangeArrowheads="1"/>
          </p:cNvSpPr>
          <p:nvPr/>
        </p:nvSpPr>
        <p:spPr bwMode="auto">
          <a:xfrm>
            <a:off x="338876" y="755650"/>
            <a:ext cx="5699459" cy="259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000" b="1" dirty="0"/>
              <a:t>Horizontal axis wind turbines </a:t>
            </a:r>
            <a:r>
              <a:rPr lang="en-US" sz="2000" dirty="0"/>
              <a:t>(HAWTs) are by far the most efficient and commonly used </a:t>
            </a:r>
            <a:r>
              <a:rPr lang="en-US" sz="2000" dirty="0" smtClean="0"/>
              <a:t>today. A </a:t>
            </a:r>
            <a:r>
              <a:rPr lang="en-US" sz="2000" dirty="0"/>
              <a:t>HAWT </a:t>
            </a:r>
            <a:r>
              <a:rPr lang="en-US" sz="2000" dirty="0" smtClean="0"/>
              <a:t>receives </a:t>
            </a:r>
            <a:r>
              <a:rPr lang="en-US" sz="2000" dirty="0"/>
              <a:t>wind power through their entire </a:t>
            </a:r>
            <a:r>
              <a:rPr lang="en-US" sz="2000" dirty="0" smtClean="0"/>
              <a:t>blade rotation</a:t>
            </a:r>
            <a:r>
              <a:rPr lang="en-US" sz="2000" dirty="0"/>
              <a:t>. Its generator and gearbox are located at the top of the tower. The towers are often very tall (commonly between 30ft and 300ft above ground or sea level) and can access high wind speeds</a:t>
            </a:r>
            <a:r>
              <a:rPr lang="en-US" sz="2000" dirty="0" smtClean="0"/>
              <a:t>.</a:t>
            </a:r>
            <a:endParaRPr lang="en-CA" sz="2000" dirty="0"/>
          </a:p>
        </p:txBody>
      </p:sp>
      <p:sp>
        <p:nvSpPr>
          <p:cNvPr id="5127" name="Rectangle 8"/>
          <p:cNvSpPr>
            <a:spLocks noChangeArrowheads="1"/>
          </p:cNvSpPr>
          <p:nvPr/>
        </p:nvSpPr>
        <p:spPr bwMode="auto">
          <a:xfrm>
            <a:off x="3695444" y="103529"/>
            <a:ext cx="37417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i="1" dirty="0"/>
              <a:t>Wind Turbine Design</a:t>
            </a:r>
          </a:p>
        </p:txBody>
      </p:sp>
      <p:pic>
        <p:nvPicPr>
          <p:cNvPr id="6" name="20160825_15213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5400000">
            <a:off x="6305487" y="1753983"/>
            <a:ext cx="6358389" cy="3576594"/>
          </a:xfrm>
          <a:prstGeom prst="rect">
            <a:avLst/>
          </a:prstGeom>
        </p:spPr>
      </p:pic>
    </p:spTree>
    <p:extLst>
      <p:ext uri="{BB962C8B-B14F-4D97-AF65-F5344CB8AC3E}">
        <p14:creationId xmlns:p14="http://schemas.microsoft.com/office/powerpoint/2010/main" val="3707164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C76ECD-EB6A-4BE9-A763-9DA6687A905B}" type="slidenum">
              <a:rPr lang="en-US" altLang="en-US"/>
              <a:pPr eaLnBrk="1" hangingPunct="1"/>
              <a:t>6</a:t>
            </a:fld>
            <a:endParaRPr lang="en-US" altLang="en-US"/>
          </a:p>
        </p:txBody>
      </p:sp>
      <p:sp>
        <p:nvSpPr>
          <p:cNvPr id="6151" name="Rectangle 60"/>
          <p:cNvSpPr>
            <a:spLocks noGrp="1" noChangeArrowheads="1"/>
          </p:cNvSpPr>
          <p:nvPr>
            <p:ph type="title"/>
          </p:nvPr>
        </p:nvSpPr>
        <p:spPr>
          <a:xfrm>
            <a:off x="1981200" y="131763"/>
            <a:ext cx="8229600" cy="685800"/>
          </a:xfrm>
        </p:spPr>
        <p:txBody>
          <a:bodyPr>
            <a:normAutofit fontScale="90000"/>
          </a:bodyPr>
          <a:lstStyle/>
          <a:p>
            <a:pPr eaLnBrk="1" hangingPunct="1"/>
            <a:r>
              <a:rPr lang="en-US" altLang="en-US" sz="2800" b="1" i="1" dirty="0"/>
              <a:t>Main components of a Horizontal Axis Wind Turbine</a:t>
            </a:r>
          </a:p>
        </p:txBody>
      </p:sp>
      <p:sp>
        <p:nvSpPr>
          <p:cNvPr id="6159" name="Rectangle 4"/>
          <p:cNvSpPr>
            <a:spLocks noChangeArrowheads="1"/>
          </p:cNvSpPr>
          <p:nvPr/>
        </p:nvSpPr>
        <p:spPr bwMode="auto">
          <a:xfrm>
            <a:off x="755780" y="5086253"/>
            <a:ext cx="8126412" cy="132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143000" indent="-11430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u="sng" dirty="0">
                <a:solidFill>
                  <a:srgbClr val="FF0000"/>
                </a:solidFill>
              </a:rPr>
              <a:t>Gear box</a:t>
            </a:r>
            <a:r>
              <a:rPr lang="en-US" altLang="en-US" sz="2000" dirty="0">
                <a:solidFill>
                  <a:srgbClr val="FF0000"/>
                </a:solidFill>
              </a:rPr>
              <a:t>:  Wind turbines rotate typically between 40 rpm and 400 rpm. Generators typically rotates at 1,200 to 1,800 rpm.  Most wind turbines require a step-up gear-box for efficient generator operation (electricity production).</a:t>
            </a:r>
          </a:p>
        </p:txBody>
      </p:sp>
      <p:sp>
        <p:nvSpPr>
          <p:cNvPr id="6158" name="Rectangle 3"/>
          <p:cNvSpPr>
            <a:spLocks noChangeArrowheads="1"/>
          </p:cNvSpPr>
          <p:nvPr/>
        </p:nvSpPr>
        <p:spPr bwMode="auto">
          <a:xfrm>
            <a:off x="755780" y="2123921"/>
            <a:ext cx="484158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u="sng" dirty="0">
                <a:solidFill>
                  <a:srgbClr val="FF0000"/>
                </a:solidFill>
              </a:rPr>
              <a:t>Blades and rotor</a:t>
            </a:r>
            <a:r>
              <a:rPr lang="en-US" altLang="en-US" sz="2000" dirty="0">
                <a:solidFill>
                  <a:srgbClr val="FF0000"/>
                </a:solidFill>
              </a:rPr>
              <a:t>: Converts the wind </a:t>
            </a:r>
            <a:r>
              <a:rPr lang="en-US" altLang="en-US" sz="2000" dirty="0" smtClean="0">
                <a:solidFill>
                  <a:srgbClr val="FF0000"/>
                </a:solidFill>
              </a:rPr>
              <a:t>		  	  power </a:t>
            </a:r>
            <a:r>
              <a:rPr lang="en-US" altLang="en-US" sz="2000" dirty="0">
                <a:solidFill>
                  <a:srgbClr val="FF0000"/>
                </a:solidFill>
              </a:rPr>
              <a:t>to a </a:t>
            </a:r>
            <a:r>
              <a:rPr lang="en-US" altLang="en-US" sz="2000" dirty="0" smtClean="0">
                <a:solidFill>
                  <a:srgbClr val="FF0000"/>
                </a:solidFill>
              </a:rPr>
              <a:t>rotational 		 	  mechanical </a:t>
            </a:r>
            <a:r>
              <a:rPr lang="en-US" altLang="en-US" sz="2000" dirty="0">
                <a:solidFill>
                  <a:srgbClr val="FF0000"/>
                </a:solidFill>
              </a:rPr>
              <a:t>power.</a:t>
            </a:r>
          </a:p>
        </p:txBody>
      </p:sp>
      <p:sp>
        <p:nvSpPr>
          <p:cNvPr id="6156" name="Rectangle 5"/>
          <p:cNvSpPr>
            <a:spLocks noChangeArrowheads="1"/>
          </p:cNvSpPr>
          <p:nvPr/>
        </p:nvSpPr>
        <p:spPr bwMode="auto">
          <a:xfrm>
            <a:off x="755781" y="3323742"/>
            <a:ext cx="484158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57300" indent="-12573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u="sng" dirty="0">
                <a:solidFill>
                  <a:srgbClr val="FF0000"/>
                </a:solidFill>
              </a:rPr>
              <a:t>Generator</a:t>
            </a:r>
            <a:r>
              <a:rPr lang="en-US" altLang="en-US" sz="2000" dirty="0">
                <a:solidFill>
                  <a:srgbClr val="FF0000"/>
                </a:solidFill>
              </a:rPr>
              <a:t>:  Converts the rotational mechanical power to electrical power. </a:t>
            </a:r>
          </a:p>
        </p:txBody>
      </p:sp>
      <p:pic>
        <p:nvPicPr>
          <p:cNvPr id="17" name="Picture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7363" y="1019174"/>
            <a:ext cx="5756437" cy="3963373"/>
          </a:xfrm>
          <a:prstGeom prst="rect">
            <a:avLst/>
          </a:prstGeom>
          <a:noFill/>
          <a:ln>
            <a:noFill/>
          </a:ln>
        </p:spPr>
      </p:pic>
    </p:spTree>
    <p:extLst>
      <p:ext uri="{BB962C8B-B14F-4D97-AF65-F5344CB8AC3E}">
        <p14:creationId xmlns:p14="http://schemas.microsoft.com/office/powerpoint/2010/main" val="2341712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B241218-23DF-41F9-BFE3-84942DC7BB0F}" type="slidenum">
              <a:rPr lang="en-US" altLang="en-US"/>
              <a:pPr eaLnBrk="1" hangingPunct="1"/>
              <a:t>7</a:t>
            </a:fld>
            <a:endParaRPr lang="en-US" altLang="en-US"/>
          </a:p>
        </p:txBody>
      </p:sp>
      <p:sp>
        <p:nvSpPr>
          <p:cNvPr id="7174" name="Rectangle 60"/>
          <p:cNvSpPr>
            <a:spLocks noGrp="1" noChangeArrowheads="1"/>
          </p:cNvSpPr>
          <p:nvPr>
            <p:ph type="title"/>
          </p:nvPr>
        </p:nvSpPr>
        <p:spPr>
          <a:xfrm>
            <a:off x="1981200" y="76200"/>
            <a:ext cx="8229600" cy="685800"/>
          </a:xfrm>
        </p:spPr>
        <p:txBody>
          <a:bodyPr/>
          <a:lstStyle/>
          <a:p>
            <a:pPr eaLnBrk="1" hangingPunct="1"/>
            <a:r>
              <a:rPr lang="en-US" altLang="en-US" sz="2800" b="1" i="1" dirty="0"/>
              <a:t>Main components of a Wind </a:t>
            </a:r>
            <a:r>
              <a:rPr lang="en-US" altLang="en-US" sz="2800" b="1" i="1" dirty="0" smtClean="0"/>
              <a:t>Turbine (small)</a:t>
            </a:r>
            <a:endParaRPr lang="en-US" altLang="en-US" sz="2800" b="1" i="1" dirty="0"/>
          </a:p>
        </p:txBody>
      </p:sp>
      <p:sp>
        <p:nvSpPr>
          <p:cNvPr id="7176" name="Rectangle 59"/>
          <p:cNvSpPr>
            <a:spLocks noChangeArrowheads="1"/>
          </p:cNvSpPr>
          <p:nvPr/>
        </p:nvSpPr>
        <p:spPr bwMode="auto">
          <a:xfrm>
            <a:off x="4638868" y="762000"/>
            <a:ext cx="7397621"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000" b="1" i="1" dirty="0"/>
              <a:t>Nose cone</a:t>
            </a:r>
            <a:r>
              <a:rPr lang="en-US" sz="2000" dirty="0"/>
              <a:t>—reduces wind resistance on front surface of hub. </a:t>
            </a:r>
            <a:endParaRPr lang="en-US" sz="2000" dirty="0" smtClean="0"/>
          </a:p>
          <a:p>
            <a:endParaRPr lang="en-US" sz="2000" b="1" i="1" dirty="0"/>
          </a:p>
          <a:p>
            <a:r>
              <a:rPr lang="en-US" sz="2000" b="1" i="1" dirty="0" smtClean="0"/>
              <a:t>Blades</a:t>
            </a:r>
            <a:r>
              <a:rPr lang="en-US" sz="2000" dirty="0" smtClean="0"/>
              <a:t>—the </a:t>
            </a:r>
            <a:r>
              <a:rPr lang="en-US" sz="2000" dirty="0"/>
              <a:t>hub contains multiple blades to capture wind energy. </a:t>
            </a:r>
            <a:r>
              <a:rPr lang="en-US" sz="2000" b="1" i="1" dirty="0"/>
              <a:t>Hub</a:t>
            </a:r>
            <a:r>
              <a:rPr lang="en-US" sz="2000" dirty="0"/>
              <a:t>—front of rotor for securing propeller blades and nose cone. </a:t>
            </a:r>
            <a:r>
              <a:rPr lang="en-US" sz="2000" b="1" i="1" dirty="0"/>
              <a:t>Face/bearings</a:t>
            </a:r>
            <a:r>
              <a:rPr lang="en-US" sz="2000" dirty="0"/>
              <a:t>—supports shaft while allowing it to rotate</a:t>
            </a:r>
            <a:r>
              <a:rPr lang="en-US" sz="2000" dirty="0" smtClean="0"/>
              <a:t>.</a:t>
            </a:r>
          </a:p>
          <a:p>
            <a:endParaRPr lang="en-CA" sz="2000" dirty="0"/>
          </a:p>
          <a:p>
            <a:r>
              <a:rPr lang="en-US" sz="2000" b="1" i="1" dirty="0"/>
              <a:t>Rotor</a:t>
            </a:r>
            <a:r>
              <a:rPr lang="en-US" sz="2000" dirty="0"/>
              <a:t>—main shaft or axle with disk of permanent magnets (or electromagnets) that rotates. Turbine blades and hub are considered part of the rotor.</a:t>
            </a:r>
            <a:endParaRPr lang="en-CA" sz="2000" dirty="0"/>
          </a:p>
          <a:p>
            <a:r>
              <a:rPr lang="en-US" sz="2000" dirty="0"/>
              <a:t> </a:t>
            </a:r>
            <a:endParaRPr lang="en-CA" sz="2000" dirty="0"/>
          </a:p>
          <a:p>
            <a:r>
              <a:rPr lang="en-US" sz="2000" b="1" i="1" dirty="0"/>
              <a:t>Stator</a:t>
            </a:r>
            <a:r>
              <a:rPr lang="en-US" sz="2000" dirty="0"/>
              <a:t>—wire coil that remains stationary.</a:t>
            </a:r>
            <a:endParaRPr lang="en-CA" sz="2000" dirty="0"/>
          </a:p>
          <a:p>
            <a:r>
              <a:rPr lang="en-US" sz="2000" dirty="0"/>
              <a:t> </a:t>
            </a:r>
            <a:endParaRPr lang="en-CA" sz="2000" dirty="0"/>
          </a:p>
          <a:p>
            <a:r>
              <a:rPr lang="en-US" sz="2000" b="1" i="1" dirty="0"/>
              <a:t>Nacelle</a:t>
            </a:r>
            <a:r>
              <a:rPr lang="en-US" sz="2000" dirty="0"/>
              <a:t>—the body, housing, or fuselage of the assembly.</a:t>
            </a:r>
            <a:endParaRPr lang="en-CA" sz="2000" dirty="0"/>
          </a:p>
          <a:p>
            <a:r>
              <a:rPr lang="en-US" sz="2000" dirty="0"/>
              <a:t> </a:t>
            </a:r>
            <a:endParaRPr lang="en-CA" sz="2000" dirty="0"/>
          </a:p>
          <a:p>
            <a:r>
              <a:rPr lang="en-US" sz="2000" b="1" i="1" dirty="0"/>
              <a:t>Tail</a:t>
            </a:r>
            <a:r>
              <a:rPr lang="en-US" sz="2000" dirty="0"/>
              <a:t>—keeps the turbine facing into the wind.</a:t>
            </a:r>
            <a:endParaRPr lang="en-CA" sz="2000" dirty="0"/>
          </a:p>
          <a:p>
            <a:r>
              <a:rPr lang="en-US" sz="2000" dirty="0"/>
              <a:t> </a:t>
            </a:r>
            <a:endParaRPr lang="en-CA" sz="2000" dirty="0"/>
          </a:p>
          <a:p>
            <a:r>
              <a:rPr lang="en-US" sz="2000" b="1" i="1" dirty="0"/>
              <a:t>Yaw/bearings</a:t>
            </a:r>
            <a:r>
              <a:rPr lang="en-US" sz="2000" dirty="0"/>
              <a:t>—allows unit to swivel or rotate horizontally to face into the wind</a:t>
            </a:r>
            <a:r>
              <a:rPr lang="en-US" sz="2000" dirty="0" smtClean="0"/>
              <a:t>.</a:t>
            </a:r>
            <a:endParaRPr lang="en-CA" sz="2000" dirty="0"/>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342900" y="762000"/>
            <a:ext cx="3771900" cy="3457575"/>
          </a:xfrm>
          <a:prstGeom prst="rect">
            <a:avLst/>
          </a:prstGeom>
          <a:noFill/>
          <a:ln>
            <a:noFill/>
          </a:ln>
        </p:spPr>
      </p:pic>
      <p:sp>
        <p:nvSpPr>
          <p:cNvPr id="3" name="TextBox 2"/>
          <p:cNvSpPr txBox="1"/>
          <p:nvPr/>
        </p:nvSpPr>
        <p:spPr>
          <a:xfrm>
            <a:off x="242596" y="4749285"/>
            <a:ext cx="4396272" cy="1754326"/>
          </a:xfrm>
          <a:prstGeom prst="rect">
            <a:avLst/>
          </a:prstGeom>
          <a:noFill/>
        </p:spPr>
        <p:txBody>
          <a:bodyPr wrap="square" rtlCol="0">
            <a:spAutoFit/>
          </a:bodyPr>
          <a:lstStyle/>
          <a:p>
            <a:r>
              <a:rPr lang="en-US" b="1" i="1" dirty="0"/>
              <a:t>Controller</a:t>
            </a:r>
            <a:r>
              <a:rPr lang="en-US" dirty="0"/>
              <a:t>—an electronic system to regulate braking, rotational speed, output power, blade pitch, etc.</a:t>
            </a:r>
            <a:endParaRPr lang="en-CA" dirty="0"/>
          </a:p>
          <a:p>
            <a:r>
              <a:rPr lang="en-US" dirty="0"/>
              <a:t> </a:t>
            </a:r>
            <a:endParaRPr lang="en-CA" dirty="0"/>
          </a:p>
          <a:p>
            <a:r>
              <a:rPr lang="en-US" b="1" i="1" dirty="0"/>
              <a:t>Tower</a:t>
            </a:r>
            <a:r>
              <a:rPr lang="en-US" dirty="0"/>
              <a:t>—supports the wind turbine above wind obstructions.</a:t>
            </a:r>
            <a:endParaRPr lang="en-CA" dirty="0"/>
          </a:p>
        </p:txBody>
      </p:sp>
    </p:spTree>
    <p:extLst>
      <p:ext uri="{BB962C8B-B14F-4D97-AF65-F5344CB8AC3E}">
        <p14:creationId xmlns:p14="http://schemas.microsoft.com/office/powerpoint/2010/main" val="9299205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B241218-23DF-41F9-BFE3-84942DC7BB0F}" type="slidenum">
              <a:rPr lang="en-US" altLang="en-US"/>
              <a:pPr eaLnBrk="1" hangingPunct="1"/>
              <a:t>8</a:t>
            </a:fld>
            <a:endParaRPr lang="en-US" altLang="en-US"/>
          </a:p>
        </p:txBody>
      </p:sp>
      <p:sp>
        <p:nvSpPr>
          <p:cNvPr id="7174" name="Rectangle 60"/>
          <p:cNvSpPr>
            <a:spLocks noGrp="1" noChangeArrowheads="1"/>
          </p:cNvSpPr>
          <p:nvPr>
            <p:ph type="title"/>
          </p:nvPr>
        </p:nvSpPr>
        <p:spPr>
          <a:xfrm>
            <a:off x="1981200" y="76200"/>
            <a:ext cx="8229600" cy="685800"/>
          </a:xfrm>
        </p:spPr>
        <p:txBody>
          <a:bodyPr/>
          <a:lstStyle/>
          <a:p>
            <a:pPr eaLnBrk="1" hangingPunct="1"/>
            <a:r>
              <a:rPr lang="en-US" altLang="en-US" sz="2800" b="1" i="1" dirty="0"/>
              <a:t>Main components of a Wind </a:t>
            </a:r>
            <a:r>
              <a:rPr lang="en-US" altLang="en-US" sz="2800" b="1" i="1" dirty="0" smtClean="0"/>
              <a:t>Turbine (large)</a:t>
            </a:r>
            <a:endParaRPr lang="en-US" altLang="en-US" sz="2800" b="1" i="1" dirty="0"/>
          </a:p>
        </p:txBody>
      </p:sp>
      <p:sp>
        <p:nvSpPr>
          <p:cNvPr id="7176" name="Rectangle 59"/>
          <p:cNvSpPr>
            <a:spLocks noChangeArrowheads="1"/>
          </p:cNvSpPr>
          <p:nvPr/>
        </p:nvSpPr>
        <p:spPr bwMode="auto">
          <a:xfrm>
            <a:off x="4638868" y="1489788"/>
            <a:ext cx="7397621"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000" b="1" i="1" dirty="0"/>
              <a:t>Brakes</a:t>
            </a:r>
            <a:r>
              <a:rPr lang="en-US" sz="2000" dirty="0"/>
              <a:t>—mechanism to physically stop rotational movement of turbine.</a:t>
            </a:r>
            <a:endParaRPr lang="en-CA" sz="2000" dirty="0"/>
          </a:p>
          <a:p>
            <a:r>
              <a:rPr lang="en-US" sz="2000" dirty="0"/>
              <a:t> </a:t>
            </a:r>
            <a:endParaRPr lang="en-CA" sz="2000" dirty="0"/>
          </a:p>
          <a:p>
            <a:r>
              <a:rPr lang="en-US" sz="2000" b="1" i="1" dirty="0"/>
              <a:t>Gearbox transmission</a:t>
            </a:r>
            <a:r>
              <a:rPr lang="en-US" sz="2000" dirty="0"/>
              <a:t>—increases generator shaft speed for a given rotor speed. </a:t>
            </a:r>
            <a:r>
              <a:rPr lang="en-US" sz="2000" b="1" i="1" dirty="0"/>
              <a:t>Anemometer</a:t>
            </a:r>
            <a:r>
              <a:rPr lang="en-US" sz="2000" dirty="0"/>
              <a:t>—a device for measuring wind speed,  and controlling the rotor speed. </a:t>
            </a:r>
            <a:endParaRPr lang="en-US" sz="2000" dirty="0" smtClean="0"/>
          </a:p>
          <a:p>
            <a:endParaRPr lang="en-US" sz="2000" b="1" i="1" dirty="0"/>
          </a:p>
          <a:p>
            <a:r>
              <a:rPr lang="en-US" sz="2000" b="1" i="1" dirty="0" smtClean="0"/>
              <a:t>Wind </a:t>
            </a:r>
            <a:r>
              <a:rPr lang="en-US" sz="2000" b="1" i="1" dirty="0"/>
              <a:t>vane</a:t>
            </a:r>
            <a:r>
              <a:rPr lang="en-US" sz="2000" dirty="0"/>
              <a:t>—a device for checking wind direction,  and controlling the yaw drive</a:t>
            </a:r>
            <a:r>
              <a:rPr lang="en-US" sz="2000" dirty="0" smtClean="0"/>
              <a:t>.</a:t>
            </a:r>
          </a:p>
          <a:p>
            <a:endParaRPr lang="en-CA" sz="2000" dirty="0"/>
          </a:p>
          <a:p>
            <a:r>
              <a:rPr lang="en-US" sz="2000" b="1" i="1" dirty="0"/>
              <a:t>Yaw motor and drivetrain</a:t>
            </a:r>
            <a:r>
              <a:rPr lang="en-US" sz="2000" dirty="0"/>
              <a:t>— devices for controlling the swiveling or horizontal rotation of the turbine to ensure facing into the wind.</a:t>
            </a:r>
            <a:endParaRPr lang="en-CA" sz="2000"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06561" y="851904"/>
            <a:ext cx="3895725" cy="3381375"/>
          </a:xfrm>
          <a:prstGeom prst="rect">
            <a:avLst/>
          </a:prstGeom>
          <a:noFill/>
          <a:ln>
            <a:noFill/>
          </a:ln>
        </p:spPr>
      </p:pic>
    </p:spTree>
    <p:extLst>
      <p:ext uri="{BB962C8B-B14F-4D97-AF65-F5344CB8AC3E}">
        <p14:creationId xmlns:p14="http://schemas.microsoft.com/office/powerpoint/2010/main" val="13641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B241218-23DF-41F9-BFE3-84942DC7BB0F}" type="slidenum">
              <a:rPr lang="en-US" altLang="en-US"/>
              <a:pPr eaLnBrk="1" hangingPunct="1"/>
              <a:t>9</a:t>
            </a:fld>
            <a:endParaRPr lang="en-US" altLang="en-US"/>
          </a:p>
        </p:txBody>
      </p:sp>
      <p:sp>
        <p:nvSpPr>
          <p:cNvPr id="7174" name="Rectangle 60"/>
          <p:cNvSpPr>
            <a:spLocks noGrp="1" noChangeArrowheads="1"/>
          </p:cNvSpPr>
          <p:nvPr>
            <p:ph type="title"/>
          </p:nvPr>
        </p:nvSpPr>
        <p:spPr>
          <a:xfrm>
            <a:off x="4823254" y="166104"/>
            <a:ext cx="2321086" cy="685800"/>
          </a:xfrm>
        </p:spPr>
        <p:txBody>
          <a:bodyPr/>
          <a:lstStyle/>
          <a:p>
            <a:pPr eaLnBrk="1" hangingPunct="1"/>
            <a:r>
              <a:rPr lang="en-US" altLang="en-US" sz="2800" b="1" i="1" dirty="0" smtClean="0"/>
              <a:t>Braking</a:t>
            </a:r>
            <a:endParaRPr lang="en-US" altLang="en-US" sz="2800" b="1" i="1" dirty="0"/>
          </a:p>
        </p:txBody>
      </p:sp>
      <p:sp>
        <p:nvSpPr>
          <p:cNvPr id="7176" name="Rectangle 59"/>
          <p:cNvSpPr>
            <a:spLocks noChangeArrowheads="1"/>
          </p:cNvSpPr>
          <p:nvPr/>
        </p:nvSpPr>
        <p:spPr bwMode="auto">
          <a:xfrm>
            <a:off x="4555524" y="743380"/>
            <a:ext cx="7397621"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000" b="1" dirty="0"/>
              <a:t>Stopping Mechanisms</a:t>
            </a:r>
            <a:endParaRPr lang="en-CA" sz="2000" dirty="0"/>
          </a:p>
          <a:p>
            <a:r>
              <a:rPr lang="en-US" sz="2000" dirty="0"/>
              <a:t>On many large-scale wind-powered systems, mechanical braking is used to stop the rotation of the turbine shaft. </a:t>
            </a:r>
            <a:endParaRPr lang="en-US" sz="2000" dirty="0" smtClean="0"/>
          </a:p>
          <a:p>
            <a:endParaRPr lang="en-US" sz="2000" dirty="0"/>
          </a:p>
          <a:p>
            <a:r>
              <a:rPr lang="en-US" sz="2000" dirty="0" smtClean="0"/>
              <a:t>Rotary </a:t>
            </a:r>
            <a:r>
              <a:rPr lang="en-US" sz="2000" b="1" dirty="0"/>
              <a:t>disc </a:t>
            </a:r>
            <a:r>
              <a:rPr lang="en-US" sz="2000" dirty="0"/>
              <a:t>brakes are commonly used on the rotor shaft and </a:t>
            </a:r>
            <a:r>
              <a:rPr lang="en-US" sz="2000" b="1" dirty="0"/>
              <a:t>tip </a:t>
            </a:r>
            <a:r>
              <a:rPr lang="en-US" sz="2000" dirty="0"/>
              <a:t>brakes are sometimes incorporated into the blade design. </a:t>
            </a:r>
            <a:endParaRPr lang="en-US" sz="2000" dirty="0" smtClean="0"/>
          </a:p>
          <a:p>
            <a:endParaRPr lang="en-US" sz="2000" dirty="0"/>
          </a:p>
          <a:p>
            <a:r>
              <a:rPr lang="en-US" sz="2000" dirty="0" smtClean="0"/>
              <a:t>Just </a:t>
            </a:r>
            <a:r>
              <a:rPr lang="en-US" sz="2000" dirty="0"/>
              <a:t>the tip of each blade can be rotated to slow a spinning turbine. </a:t>
            </a:r>
            <a:endParaRPr lang="en-US" sz="2000" dirty="0" smtClean="0"/>
          </a:p>
          <a:p>
            <a:endParaRPr lang="en-US" sz="2000" dirty="0"/>
          </a:p>
          <a:p>
            <a:r>
              <a:rPr lang="en-US" sz="2000" dirty="0" smtClean="0"/>
              <a:t>In </a:t>
            </a:r>
            <a:r>
              <a:rPr lang="en-US" sz="2000" dirty="0"/>
              <a:t>some cases, the braking is enabled and disabled mechanically by a small winch at the base of the tower. Many systems use hydraulic oil pressure to keep the brakes</a:t>
            </a:r>
            <a:endParaRPr lang="en-CA" sz="2000" dirty="0"/>
          </a:p>
          <a:p>
            <a:r>
              <a:rPr lang="en-US" sz="2000" dirty="0"/>
              <a:t>off; therefore, a hydraulic system failure results in braking the turbine rotor. </a:t>
            </a:r>
            <a:endParaRPr lang="en-US" sz="2000" dirty="0" smtClean="0"/>
          </a:p>
          <a:p>
            <a:endParaRPr lang="en-US" sz="2000"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06561" y="851904"/>
            <a:ext cx="3895725" cy="3381375"/>
          </a:xfrm>
          <a:prstGeom prst="rect">
            <a:avLst/>
          </a:prstGeom>
          <a:noFill/>
          <a:ln>
            <a:noFill/>
          </a:ln>
        </p:spPr>
      </p:pic>
      <p:cxnSp>
        <p:nvCxnSpPr>
          <p:cNvPr id="3" name="Straight Arrow Connector 2"/>
          <p:cNvCxnSpPr/>
          <p:nvPr/>
        </p:nvCxnSpPr>
        <p:spPr>
          <a:xfrm flipV="1">
            <a:off x="2850292" y="5824151"/>
            <a:ext cx="1647567" cy="82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555524" y="5436973"/>
            <a:ext cx="7224584" cy="646331"/>
          </a:xfrm>
          <a:prstGeom prst="rect">
            <a:avLst/>
          </a:prstGeom>
          <a:noFill/>
        </p:spPr>
        <p:txBody>
          <a:bodyPr wrap="square" rtlCol="0">
            <a:spAutoFit/>
          </a:bodyPr>
          <a:lstStyle/>
          <a:p>
            <a:r>
              <a:rPr lang="en-US" dirty="0"/>
              <a:t>Braking may also be controlled by an electrical signal, in which case a switch can be used to control the braking mechanisms.</a:t>
            </a:r>
            <a:endParaRPr lang="en-CA" dirty="0"/>
          </a:p>
        </p:txBody>
      </p:sp>
    </p:spTree>
    <p:extLst>
      <p:ext uri="{BB962C8B-B14F-4D97-AF65-F5344CB8AC3E}">
        <p14:creationId xmlns:p14="http://schemas.microsoft.com/office/powerpoint/2010/main" val="13042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Melancholy abstract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lancholy abstract design template" id="{53D6E29E-BC16-4C15-929C-E5E8D3EE1C7C}" vid="{7719C5F9-D258-4D09-B252-90C1DAED72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CEFEFB8-71C6-4A9E-8EF9-0768355D7E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Melancholy abstract design slides</Template>
  <TotalTime>703</TotalTime>
  <Words>3392</Words>
  <Application>Microsoft Office PowerPoint</Application>
  <PresentationFormat>Widescreen</PresentationFormat>
  <Paragraphs>284</Paragraphs>
  <Slides>38</Slides>
  <Notes>21</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 Unicode MS</vt:lpstr>
      <vt:lpstr>Arial</vt:lpstr>
      <vt:lpstr>Calibri</vt:lpstr>
      <vt:lpstr>Century Gothic</vt:lpstr>
      <vt:lpstr>Symbol</vt:lpstr>
      <vt:lpstr>Times New Roman</vt:lpstr>
      <vt:lpstr>Melancholy abstract design template</vt:lpstr>
      <vt:lpstr>Introduction to Wind Turbines</vt:lpstr>
      <vt:lpstr>PowerPoint Presentation</vt:lpstr>
      <vt:lpstr>Wind Turbine</vt:lpstr>
      <vt:lpstr>PowerPoint Presentation</vt:lpstr>
      <vt:lpstr>PowerPoint Presentation</vt:lpstr>
      <vt:lpstr>Main components of a Horizontal Axis Wind Turbine</vt:lpstr>
      <vt:lpstr>Main components of a Wind Turbine (small)</vt:lpstr>
      <vt:lpstr>Main components of a Wind Turbine (large)</vt:lpstr>
      <vt:lpstr>Braking</vt:lpstr>
      <vt:lpstr>Braking on our LabVolt Equipment</vt:lpstr>
      <vt:lpstr>PowerPoint Presentation</vt:lpstr>
      <vt:lpstr>PowerPoint Presentation</vt:lpstr>
      <vt:lpstr>Wind Turbine</vt:lpstr>
      <vt:lpstr>Wind Turbine</vt:lpstr>
      <vt:lpstr>Alternators &amp; Generators</vt:lpstr>
      <vt:lpstr>Alternators &amp; Generators</vt:lpstr>
      <vt:lpstr>PowerPoint Presentation</vt:lpstr>
      <vt:lpstr>Wind Turbine</vt:lpstr>
      <vt:lpstr>Wind Turbine</vt:lpstr>
      <vt:lpstr>Wind Turbine Design using Drag Principle</vt:lpstr>
      <vt:lpstr>Wind Turbine</vt:lpstr>
      <vt:lpstr>PowerPoint Presentation</vt:lpstr>
      <vt:lpstr>PowerPoint Presentation</vt:lpstr>
      <vt:lpstr>Wind Turbine – Blade Design</vt:lpstr>
      <vt:lpstr>Wind Turbine – Blade Design</vt:lpstr>
      <vt:lpstr>Wind Turbine – Blade Design (Shape)</vt:lpstr>
      <vt:lpstr>Wind Turbine – Blade Design</vt:lpstr>
      <vt:lpstr>Power Generated by Wind Turbine</vt:lpstr>
      <vt:lpstr>Theoretical Power Generated by Wind Turbine</vt:lpstr>
      <vt:lpstr>Wind Turbine Efficiency, η</vt:lpstr>
      <vt:lpstr>Power Generated by Wind Turbines</vt:lpstr>
      <vt:lpstr>PowerPoint Presentation</vt:lpstr>
      <vt:lpstr>Wind Turbine</vt:lpstr>
      <vt:lpstr>Power Generated by Wind Turbine</vt:lpstr>
      <vt:lpstr>PowerPoint Presentation</vt:lpstr>
      <vt:lpstr>PowerPoint Presentation</vt:lpstr>
      <vt:lpstr>PowerPoint Presentation</vt:lpstr>
      <vt:lpstr>Where is the Wind?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Miles McDonald</dc:creator>
  <cp:keywords/>
  <cp:lastModifiedBy>Miles McDonald</cp:lastModifiedBy>
  <cp:revision>29</cp:revision>
  <dcterms:created xsi:type="dcterms:W3CDTF">2016-11-13T19:22:53Z</dcterms:created>
  <dcterms:modified xsi:type="dcterms:W3CDTF">2016-11-22T21:12:06Z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TC034605309991</vt:lpwstr>
  </property>
</Properties>
</file>